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325" r:id="rId2"/>
    <p:sldId id="3326" r:id="rId3"/>
    <p:sldId id="3328" r:id="rId4"/>
    <p:sldId id="3362" r:id="rId5"/>
    <p:sldId id="3329" r:id="rId6"/>
    <p:sldId id="3330" r:id="rId7"/>
    <p:sldId id="3363" r:id="rId8"/>
    <p:sldId id="3364" r:id="rId9"/>
    <p:sldId id="3331" r:id="rId10"/>
    <p:sldId id="3333" r:id="rId11"/>
    <p:sldId id="3365" r:id="rId12"/>
    <p:sldId id="3332" r:id="rId13"/>
    <p:sldId id="3334" r:id="rId14"/>
    <p:sldId id="3366" r:id="rId15"/>
    <p:sldId id="3367" r:id="rId16"/>
    <p:sldId id="3335" r:id="rId17"/>
    <p:sldId id="3368" r:id="rId18"/>
    <p:sldId id="3351" r:id="rId19"/>
    <p:sldId id="3352" r:id="rId20"/>
    <p:sldId id="3369" r:id="rId21"/>
    <p:sldId id="3336" r:id="rId22"/>
    <p:sldId id="3337" r:id="rId23"/>
    <p:sldId id="3338" r:id="rId24"/>
    <p:sldId id="3370" r:id="rId25"/>
    <p:sldId id="3353" r:id="rId26"/>
    <p:sldId id="3372" r:id="rId27"/>
    <p:sldId id="3371" r:id="rId28"/>
    <p:sldId id="3339" r:id="rId29"/>
    <p:sldId id="3374" r:id="rId30"/>
    <p:sldId id="3345" r:id="rId31"/>
    <p:sldId id="3342" r:id="rId32"/>
    <p:sldId id="3343" r:id="rId33"/>
    <p:sldId id="3378" r:id="rId34"/>
    <p:sldId id="3379" r:id="rId35"/>
    <p:sldId id="3356" r:id="rId36"/>
    <p:sldId id="3357" r:id="rId37"/>
    <p:sldId id="3347" r:id="rId38"/>
    <p:sldId id="3373" r:id="rId39"/>
    <p:sldId id="3348" r:id="rId40"/>
    <p:sldId id="3349" r:id="rId41"/>
    <p:sldId id="3350" r:id="rId42"/>
    <p:sldId id="3358" r:id="rId43"/>
    <p:sldId id="3360" r:id="rId44"/>
    <p:sldId id="3361" r:id="rId45"/>
    <p:sldId id="3340" r:id="rId4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9820E3F-44E6-4B5A-8A5E-108944A9551D}">
          <p14:sldIdLst>
            <p14:sldId id="3325"/>
            <p14:sldId id="3326"/>
            <p14:sldId id="3328"/>
            <p14:sldId id="3362"/>
            <p14:sldId id="3329"/>
            <p14:sldId id="3330"/>
            <p14:sldId id="3363"/>
            <p14:sldId id="3364"/>
            <p14:sldId id="3331"/>
            <p14:sldId id="3333"/>
            <p14:sldId id="3365"/>
            <p14:sldId id="3332"/>
            <p14:sldId id="3334"/>
            <p14:sldId id="3366"/>
            <p14:sldId id="3367"/>
            <p14:sldId id="3335"/>
            <p14:sldId id="3368"/>
            <p14:sldId id="3351"/>
            <p14:sldId id="3352"/>
            <p14:sldId id="3369"/>
            <p14:sldId id="3336"/>
            <p14:sldId id="3337"/>
            <p14:sldId id="3338"/>
            <p14:sldId id="3370"/>
            <p14:sldId id="3353"/>
            <p14:sldId id="3372"/>
            <p14:sldId id="3371"/>
            <p14:sldId id="3339"/>
            <p14:sldId id="3374"/>
            <p14:sldId id="3345"/>
            <p14:sldId id="3342"/>
            <p14:sldId id="3343"/>
            <p14:sldId id="3378"/>
            <p14:sldId id="3379"/>
            <p14:sldId id="3356"/>
            <p14:sldId id="3357"/>
            <p14:sldId id="3347"/>
            <p14:sldId id="3373"/>
            <p14:sldId id="3348"/>
            <p14:sldId id="3349"/>
            <p14:sldId id="3350"/>
          </p14:sldIdLst>
        </p14:section>
        <p14:section name="Backup Slides" id="{F3B76768-1F47-4BF0-967E-FE88C98ECFB6}">
          <p14:sldIdLst>
            <p14:sldId id="3358"/>
            <p14:sldId id="3360"/>
            <p14:sldId id="3361"/>
            <p14:sldId id="334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58149" autoAdjust="0"/>
  </p:normalViewPr>
  <p:slideViewPr>
    <p:cSldViewPr snapToGrid="0">
      <p:cViewPr varScale="1">
        <p:scale>
          <a:sx n="64" d="100"/>
          <a:sy n="64" d="100"/>
        </p:scale>
        <p:origin x="17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480CC-0D01-47E2-9DCA-148B5810E043}" type="datetimeFigureOut">
              <a:rPr lang="zh-CN" altLang="en-US" smtClean="0"/>
              <a:t>2025/4/28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96092F-51C9-4DDD-94BB-17B4242AD966}" type="slidenum">
              <a:rPr lang="zh-CN" altLang="en-US" smtClean="0"/>
              <a:t>‹#›</a:t>
            </a:fld>
            <a:endParaRPr lang="zh-CN" altLang="en-US"/>
          </a:p>
        </p:txBody>
      </p:sp>
    </p:spTree>
    <p:extLst>
      <p:ext uri="{BB962C8B-B14F-4D97-AF65-F5344CB8AC3E}">
        <p14:creationId xmlns:p14="http://schemas.microsoft.com/office/powerpoint/2010/main" val="2747208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Thanks for the introduction. Good afternoon everyone. I am Yang Li from Tsinghua University. Today I am giving a talk of our paper titled </a:t>
            </a:r>
            <a:r>
              <a:rPr lang="en-US" altLang="zh-CN" sz="1200" b="1" dirty="0">
                <a:latin typeface="Arial" panose="020B0604020202020204" pitchFamily="34" charset="0"/>
                <a:cs typeface="Arial" panose="020B0604020202020204" pitchFamily="34" charset="0"/>
              </a:rPr>
              <a:t>Dissecting and Streamlining the Interactive Loop of Mobile Cloud Gaming</a:t>
            </a:r>
            <a:endParaRPr lang="zh-CN" altLang="en-US" dirty="0"/>
          </a:p>
        </p:txBody>
      </p:sp>
      <p:sp>
        <p:nvSpPr>
          <p:cNvPr id="4" name="灯片编号占位符 3"/>
          <p:cNvSpPr>
            <a:spLocks noGrp="1"/>
          </p:cNvSpPr>
          <p:nvPr>
            <p:ph type="sldNum" sz="quarter" idx="5"/>
          </p:nvPr>
        </p:nvSpPr>
        <p:spPr/>
        <p:txBody>
          <a:bodyPr/>
          <a:lstStyle/>
          <a:p>
            <a:fld id="{D496092F-51C9-4DDD-94BB-17B4242AD966}" type="slidenum">
              <a:rPr lang="zh-CN" altLang="en-US" smtClean="0"/>
              <a:t>1</a:t>
            </a:fld>
            <a:endParaRPr lang="zh-CN" altLang="en-US"/>
          </a:p>
        </p:txBody>
      </p:sp>
    </p:spTree>
    <p:extLst>
      <p:ext uri="{BB962C8B-B14F-4D97-AF65-F5344CB8AC3E}">
        <p14:creationId xmlns:p14="http://schemas.microsoft.com/office/powerpoint/2010/main" val="298858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37620-F381-FB48-15FE-E6D6FF7D262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AAD6F80-7F16-D7B1-D331-292A4BC2AF5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6B13BB1-5E0E-0843-30B5-B5746E36249E}"/>
              </a:ext>
            </a:extLst>
          </p:cNvPr>
          <p:cNvSpPr>
            <a:spLocks noGrp="1"/>
          </p:cNvSpPr>
          <p:nvPr>
            <p:ph type="body" idx="1"/>
          </p:nvPr>
        </p:nvSpPr>
        <p:spPr/>
        <p:txBody>
          <a:bodyPr/>
          <a:lstStyle/>
          <a:p>
            <a:r>
              <a:rPr lang="en-US" altLang="zh-CN" dirty="0"/>
              <a:t>First, we find that the interactive latency of today’s MCG cannot meet user requirements.</a:t>
            </a:r>
          </a:p>
          <a:p>
            <a:pPr>
              <a:buNone/>
            </a:pPr>
            <a:r>
              <a:rPr lang="en-US" altLang="zh-CN" sz="1800" b="0" i="0" dirty="0">
                <a:solidFill>
                  <a:srgbClr val="000000"/>
                </a:solidFill>
                <a:effectLst/>
                <a:latin typeface="NimbusRomNo9L-Regu"/>
              </a:rPr>
              <a:t>All the studied MCG platforms suffer from unsatisfactory interactive latencies, while the performance of CCG platforms is much better.</a:t>
            </a:r>
            <a:br>
              <a:rPr lang="en-US" altLang="zh-CN" dirty="0"/>
            </a:br>
            <a:br>
              <a:rPr lang="en-US" altLang="zh-CN" dirty="0"/>
            </a:br>
            <a:br>
              <a:rPr lang="en-US" altLang="zh-CN" dirty="0"/>
            </a:br>
            <a:br>
              <a:rPr lang="en-US" altLang="zh-CN" dirty="0"/>
            </a:br>
            <a:endParaRPr lang="en-US" altLang="zh-CN" dirty="0"/>
          </a:p>
          <a:p>
            <a:endParaRPr lang="zh-CN" altLang="en-US" dirty="0"/>
          </a:p>
        </p:txBody>
      </p:sp>
      <p:sp>
        <p:nvSpPr>
          <p:cNvPr id="4" name="灯片编号占位符 3">
            <a:extLst>
              <a:ext uri="{FF2B5EF4-FFF2-40B4-BE49-F238E27FC236}">
                <a16:creationId xmlns:a16="http://schemas.microsoft.com/office/drawing/2014/main" id="{2FE5EDD1-F7B6-9D0F-DC21-2761ED4A226F}"/>
              </a:ext>
            </a:extLst>
          </p:cNvPr>
          <p:cNvSpPr>
            <a:spLocks noGrp="1"/>
          </p:cNvSpPr>
          <p:nvPr>
            <p:ph type="sldNum" sz="quarter" idx="5"/>
          </p:nvPr>
        </p:nvSpPr>
        <p:spPr/>
        <p:txBody>
          <a:bodyPr/>
          <a:lstStyle/>
          <a:p>
            <a:fld id="{D496092F-51C9-4DDD-94BB-17B4242AD966}" type="slidenum">
              <a:rPr lang="zh-CN" altLang="en-US" smtClean="0"/>
              <a:t>10</a:t>
            </a:fld>
            <a:endParaRPr lang="zh-CN" altLang="en-US"/>
          </a:p>
        </p:txBody>
      </p:sp>
    </p:spTree>
    <p:extLst>
      <p:ext uri="{BB962C8B-B14F-4D97-AF65-F5344CB8AC3E}">
        <p14:creationId xmlns:p14="http://schemas.microsoft.com/office/powerpoint/2010/main" val="2349403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09F09-4A6D-CAEA-1DDC-9546A600285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2918BB0-B1AE-0BD8-7DC3-1D150271DC8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77CCBE0-8C52-8950-AD40-D38B1D487B42}"/>
              </a:ext>
            </a:extLst>
          </p:cNvPr>
          <p:cNvSpPr>
            <a:spLocks noGrp="1"/>
          </p:cNvSpPr>
          <p:nvPr>
            <p:ph type="body" idx="1"/>
          </p:nvPr>
        </p:nvSpPr>
        <p:spPr/>
        <p:txBody>
          <a:bodyPr/>
          <a:lstStyle/>
          <a:p>
            <a:pPr>
              <a:buNone/>
            </a:pPr>
            <a:r>
              <a:rPr lang="en-US" altLang="zh-CN" sz="1800" b="0" i="0" dirty="0">
                <a:solidFill>
                  <a:srgbClr val="000000"/>
                </a:solidFill>
                <a:effectLst/>
                <a:latin typeface="NimbusRomNo9L-Regu"/>
              </a:rPr>
              <a:t>We attribute the above to the more complex processing logic of MCG compared with CCG, that is, the mobile OS virtualization specially required by MCG.</a:t>
            </a:r>
          </a:p>
          <a:p>
            <a:pPr>
              <a:buNone/>
            </a:pPr>
            <a:r>
              <a:rPr lang="en-US" altLang="zh-CN" sz="1800" b="0" i="0" dirty="0">
                <a:solidFill>
                  <a:srgbClr val="000000"/>
                </a:solidFill>
                <a:effectLst/>
                <a:latin typeface="NimbusRomNo9L-Regu"/>
              </a:rPr>
              <a:t>Given the poor driver support of desktop GPUs in mobile OSes, there exists a gap in rendering performance between CCG and MCG backends.</a:t>
            </a:r>
            <a:r>
              <a:rPr lang="en-US" altLang="zh-CN" dirty="0"/>
              <a:t> </a:t>
            </a:r>
            <a:br>
              <a:rPr lang="en-US" altLang="zh-CN" dirty="0"/>
            </a:br>
            <a:br>
              <a:rPr lang="en-US" altLang="zh-CN" dirty="0"/>
            </a:br>
            <a:br>
              <a:rPr lang="en-US" altLang="zh-CN" dirty="0"/>
            </a:br>
            <a:br>
              <a:rPr lang="en-US" altLang="zh-CN" dirty="0"/>
            </a:br>
            <a:endParaRPr lang="en-US" altLang="zh-CN" dirty="0"/>
          </a:p>
          <a:p>
            <a:endParaRPr lang="zh-CN" altLang="en-US" dirty="0"/>
          </a:p>
        </p:txBody>
      </p:sp>
      <p:sp>
        <p:nvSpPr>
          <p:cNvPr id="4" name="灯片编号占位符 3">
            <a:extLst>
              <a:ext uri="{FF2B5EF4-FFF2-40B4-BE49-F238E27FC236}">
                <a16:creationId xmlns:a16="http://schemas.microsoft.com/office/drawing/2014/main" id="{1B5E10C4-9235-95B2-A565-2C8104E88A6D}"/>
              </a:ext>
            </a:extLst>
          </p:cNvPr>
          <p:cNvSpPr>
            <a:spLocks noGrp="1"/>
          </p:cNvSpPr>
          <p:nvPr>
            <p:ph type="sldNum" sz="quarter" idx="5"/>
          </p:nvPr>
        </p:nvSpPr>
        <p:spPr/>
        <p:txBody>
          <a:bodyPr/>
          <a:lstStyle/>
          <a:p>
            <a:fld id="{D496092F-51C9-4DDD-94BB-17B4242AD966}" type="slidenum">
              <a:rPr lang="zh-CN" altLang="en-US" smtClean="0"/>
              <a:t>11</a:t>
            </a:fld>
            <a:endParaRPr lang="zh-CN" altLang="en-US"/>
          </a:p>
        </p:txBody>
      </p:sp>
    </p:spTree>
    <p:extLst>
      <p:ext uri="{BB962C8B-B14F-4D97-AF65-F5344CB8AC3E}">
        <p14:creationId xmlns:p14="http://schemas.microsoft.com/office/powerpoint/2010/main" val="3218378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48312-EAF7-37E8-B192-267A1819BD3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3FF7416-D9E5-3A15-6D68-8FDEBED5C88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9471D6E-643F-9F58-681D-F48669CDA4A4}"/>
              </a:ext>
            </a:extLst>
          </p:cNvPr>
          <p:cNvSpPr>
            <a:spLocks noGrp="1"/>
          </p:cNvSpPr>
          <p:nvPr>
            <p:ph type="body" idx="1"/>
          </p:nvPr>
        </p:nvSpPr>
        <p:spPr/>
        <p:txBody>
          <a:bodyPr/>
          <a:lstStyle/>
          <a:p>
            <a:r>
              <a:rPr lang="en-US" altLang="zh-CN" sz="1800" b="0" i="0" dirty="0">
                <a:solidFill>
                  <a:srgbClr val="000000"/>
                </a:solidFill>
                <a:effectLst/>
                <a:latin typeface="NimbusRomNo9L-Regu"/>
              </a:rPr>
              <a:t>Second, contrary to most users’ common beliefs, most of the excessive MCG latency is not attributed to the network, as shown in the figures.</a:t>
            </a:r>
          </a:p>
          <a:p>
            <a:r>
              <a:rPr lang="en-US" altLang="zh-CN" sz="1800" b="0" i="0" dirty="0">
                <a:solidFill>
                  <a:srgbClr val="000000"/>
                </a:solidFill>
                <a:effectLst/>
                <a:latin typeface="NimbusRomNo9L-Regu"/>
              </a:rPr>
              <a:t>More in detail, no matter which RAT is used, the network latency only takes up a small portion of the interactive latency.</a:t>
            </a:r>
          </a:p>
          <a:p>
            <a:r>
              <a:rPr lang="en-US" altLang="zh-CN" sz="1800" b="0" i="0" dirty="0">
                <a:solidFill>
                  <a:srgbClr val="000000"/>
                </a:solidFill>
                <a:effectLst/>
                <a:latin typeface="NimbusRomNo9L-Regu"/>
              </a:rPr>
              <a:t>The network latency is pretty low in most cases, because all our studied platforms have deployed geo-distributed cloud servers across either the USA or China.</a:t>
            </a:r>
            <a:br>
              <a:rPr lang="en-US" altLang="zh-CN" dirty="0"/>
            </a:br>
            <a:br>
              <a:rPr lang="en-US" altLang="zh-CN" dirty="0"/>
            </a:br>
            <a:br>
              <a:rPr lang="en-US" altLang="zh-CN" dirty="0"/>
            </a:b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69262E4C-6CEE-3184-D493-1BE9E8054919}"/>
              </a:ext>
            </a:extLst>
          </p:cNvPr>
          <p:cNvSpPr>
            <a:spLocks noGrp="1"/>
          </p:cNvSpPr>
          <p:nvPr>
            <p:ph type="sldNum" sz="quarter" idx="5"/>
          </p:nvPr>
        </p:nvSpPr>
        <p:spPr/>
        <p:txBody>
          <a:bodyPr/>
          <a:lstStyle/>
          <a:p>
            <a:fld id="{D496092F-51C9-4DDD-94BB-17B4242AD966}" type="slidenum">
              <a:rPr lang="zh-CN" altLang="en-US" smtClean="0"/>
              <a:t>12</a:t>
            </a:fld>
            <a:endParaRPr lang="zh-CN" altLang="en-US"/>
          </a:p>
        </p:txBody>
      </p:sp>
    </p:spTree>
    <p:extLst>
      <p:ext uri="{BB962C8B-B14F-4D97-AF65-F5344CB8AC3E}">
        <p14:creationId xmlns:p14="http://schemas.microsoft.com/office/powerpoint/2010/main" val="688775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A172F-1343-075E-2601-78CBF7C61A4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74991EA-CDC7-1853-5D2F-535FF98FE7E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BE9517-E28F-7497-4BC3-4AF3CB12F1FC}"/>
              </a:ext>
            </a:extLst>
          </p:cNvPr>
          <p:cNvSpPr>
            <a:spLocks noGrp="1"/>
          </p:cNvSpPr>
          <p:nvPr>
            <p:ph type="body" idx="1"/>
          </p:nvPr>
        </p:nvSpPr>
        <p:spPr/>
        <p:txBody>
          <a:bodyPr/>
          <a:lstStyle/>
          <a:p>
            <a:r>
              <a:rPr lang="en-US" altLang="zh-CN" dirty="0"/>
              <a:t>Besides, we observe that a lower network delay does not necessarily translate to a better interactive latency.</a:t>
            </a:r>
          </a:p>
          <a:p>
            <a:br>
              <a:rPr lang="en-US" altLang="zh-CN" sz="5400" dirty="0"/>
            </a:br>
            <a:br>
              <a:rPr lang="en-US" altLang="zh-CN" sz="4000" dirty="0"/>
            </a:br>
            <a:br>
              <a:rPr lang="en-US" altLang="zh-CN" sz="2800" dirty="0"/>
            </a:br>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br>
              <a:rPr lang="en-US" altLang="zh-CN" dirty="0"/>
            </a:br>
            <a:endParaRPr lang="en-US" altLang="zh-CN" dirty="0"/>
          </a:p>
          <a:p>
            <a:endParaRPr lang="zh-CN" altLang="en-US" dirty="0"/>
          </a:p>
        </p:txBody>
      </p:sp>
      <p:sp>
        <p:nvSpPr>
          <p:cNvPr id="4" name="灯片编号占位符 3">
            <a:extLst>
              <a:ext uri="{FF2B5EF4-FFF2-40B4-BE49-F238E27FC236}">
                <a16:creationId xmlns:a16="http://schemas.microsoft.com/office/drawing/2014/main" id="{962752EA-2002-5FB4-360F-3661D9523BF9}"/>
              </a:ext>
            </a:extLst>
          </p:cNvPr>
          <p:cNvSpPr>
            <a:spLocks noGrp="1"/>
          </p:cNvSpPr>
          <p:nvPr>
            <p:ph type="sldNum" sz="quarter" idx="5"/>
          </p:nvPr>
        </p:nvSpPr>
        <p:spPr/>
        <p:txBody>
          <a:bodyPr/>
          <a:lstStyle/>
          <a:p>
            <a:fld id="{D496092F-51C9-4DDD-94BB-17B4242AD966}" type="slidenum">
              <a:rPr lang="zh-CN" altLang="en-US" smtClean="0"/>
              <a:t>13</a:t>
            </a:fld>
            <a:endParaRPr lang="zh-CN" altLang="en-US"/>
          </a:p>
        </p:txBody>
      </p:sp>
    </p:spTree>
    <p:extLst>
      <p:ext uri="{BB962C8B-B14F-4D97-AF65-F5344CB8AC3E}">
        <p14:creationId xmlns:p14="http://schemas.microsoft.com/office/powerpoint/2010/main" val="230538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2FABD-0D0A-05CA-2431-E343C09E534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A071C60-0029-1FB6-C452-9C654799F2D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E0D66F1-64E6-CD8A-0E2F-9F192ECE91CF}"/>
              </a:ext>
            </a:extLst>
          </p:cNvPr>
          <p:cNvSpPr>
            <a:spLocks noGrp="1"/>
          </p:cNvSpPr>
          <p:nvPr>
            <p:ph type="body" idx="1"/>
          </p:nvPr>
        </p:nvSpPr>
        <p:spPr/>
        <p:txBody>
          <a:bodyPr/>
          <a:lstStyle/>
          <a:p>
            <a:r>
              <a:rPr lang="en-US" altLang="zh-CN" sz="1800" b="0" i="0" dirty="0">
                <a:solidFill>
                  <a:srgbClr val="000000"/>
                </a:solidFill>
                <a:effectLst/>
                <a:latin typeface="NimbusRomNo9L-Regu"/>
              </a:rPr>
              <a:t>And regarding user request workload, we find that there is no significant difference between the interactive latencies during peak hours and non-peak hours, revealing that today’s MCG platforms possess sufficient scalability to serve a fluctuating user request workload</a:t>
            </a:r>
            <a:r>
              <a:rPr lang="en-US" altLang="zh-CN" sz="2800" b="0" i="0" dirty="0">
                <a:solidFill>
                  <a:srgbClr val="000000"/>
                </a:solidFill>
                <a:effectLst/>
                <a:latin typeface="NimbusRomNo9L-Regu"/>
              </a:rPr>
              <a:t>.</a:t>
            </a:r>
          </a:p>
          <a:p>
            <a:br>
              <a:rPr lang="en-US" altLang="zh-CN" sz="5400" dirty="0"/>
            </a:br>
            <a:br>
              <a:rPr lang="en-US" altLang="zh-CN" sz="4000" dirty="0"/>
            </a:br>
            <a:br>
              <a:rPr lang="en-US" altLang="zh-CN" sz="2800" dirty="0"/>
            </a:br>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br>
              <a:rPr lang="en-US" altLang="zh-CN" dirty="0"/>
            </a:br>
            <a:endParaRPr lang="en-US" altLang="zh-CN" dirty="0"/>
          </a:p>
          <a:p>
            <a:endParaRPr lang="zh-CN" altLang="en-US" dirty="0"/>
          </a:p>
        </p:txBody>
      </p:sp>
      <p:sp>
        <p:nvSpPr>
          <p:cNvPr id="4" name="灯片编号占位符 3">
            <a:extLst>
              <a:ext uri="{FF2B5EF4-FFF2-40B4-BE49-F238E27FC236}">
                <a16:creationId xmlns:a16="http://schemas.microsoft.com/office/drawing/2014/main" id="{AE3AC139-7F1F-034C-B9D5-2EA9C1960BDD}"/>
              </a:ext>
            </a:extLst>
          </p:cNvPr>
          <p:cNvSpPr>
            <a:spLocks noGrp="1"/>
          </p:cNvSpPr>
          <p:nvPr>
            <p:ph type="sldNum" sz="quarter" idx="5"/>
          </p:nvPr>
        </p:nvSpPr>
        <p:spPr/>
        <p:txBody>
          <a:bodyPr/>
          <a:lstStyle/>
          <a:p>
            <a:fld id="{D496092F-51C9-4DDD-94BB-17B4242AD966}" type="slidenum">
              <a:rPr lang="zh-CN" altLang="en-US" smtClean="0"/>
              <a:t>14</a:t>
            </a:fld>
            <a:endParaRPr lang="zh-CN" altLang="en-US"/>
          </a:p>
        </p:txBody>
      </p:sp>
    </p:spTree>
    <p:extLst>
      <p:ext uri="{BB962C8B-B14F-4D97-AF65-F5344CB8AC3E}">
        <p14:creationId xmlns:p14="http://schemas.microsoft.com/office/powerpoint/2010/main" val="3067676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31339-D8BF-F34F-DC7B-03DD0E2E02D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7556AA-1AA1-E5D9-2F55-E4C985B5453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09295DE-7B75-FD91-D674-4AEE4EE5BF79}"/>
              </a:ext>
            </a:extLst>
          </p:cNvPr>
          <p:cNvSpPr>
            <a:spLocks noGrp="1"/>
          </p:cNvSpPr>
          <p:nvPr>
            <p:ph type="body" idx="1"/>
          </p:nvPr>
        </p:nvSpPr>
        <p:spPr/>
        <p:txBody>
          <a:bodyPr/>
          <a:lstStyle/>
          <a:p>
            <a:r>
              <a:rPr lang="en-US" altLang="zh-CN" sz="2800" dirty="0"/>
              <a:t>As for the game workload, we note that on all MCG platforms, simple 2D games with light rendering workloads suffer from higher interactive latencies compared with graphics-intensive 3D games.</a:t>
            </a:r>
          </a:p>
          <a:p>
            <a:r>
              <a:rPr lang="en-US" altLang="zh-CN" sz="1200" b="0" i="0" dirty="0">
                <a:solidFill>
                  <a:srgbClr val="000000"/>
                </a:solidFill>
                <a:effectLst/>
                <a:latin typeface="NimbusRomNo9L-Regu"/>
              </a:rPr>
              <a:t>According to existing documents of some MCG platforms, we suspect that this might be owing to unbalanced resource allocation strategies</a:t>
            </a:r>
            <a:r>
              <a:rPr lang="en-US" altLang="zh-CN" sz="4000" b="0" i="0" dirty="0">
                <a:solidFill>
                  <a:srgbClr val="000000"/>
                </a:solidFill>
                <a:effectLst/>
                <a:latin typeface="NimbusRomNo9L-Regu"/>
              </a:rPr>
              <a:t>.</a:t>
            </a:r>
            <a:endParaRPr lang="zh-CN" altLang="en-US" dirty="0"/>
          </a:p>
        </p:txBody>
      </p:sp>
      <p:sp>
        <p:nvSpPr>
          <p:cNvPr id="4" name="灯片编号占位符 3">
            <a:extLst>
              <a:ext uri="{FF2B5EF4-FFF2-40B4-BE49-F238E27FC236}">
                <a16:creationId xmlns:a16="http://schemas.microsoft.com/office/drawing/2014/main" id="{CD8603F0-2FA7-5AE9-8742-33527F695BDC}"/>
              </a:ext>
            </a:extLst>
          </p:cNvPr>
          <p:cNvSpPr>
            <a:spLocks noGrp="1"/>
          </p:cNvSpPr>
          <p:nvPr>
            <p:ph type="sldNum" sz="quarter" idx="5"/>
          </p:nvPr>
        </p:nvSpPr>
        <p:spPr/>
        <p:txBody>
          <a:bodyPr/>
          <a:lstStyle/>
          <a:p>
            <a:fld id="{D496092F-51C9-4DDD-94BB-17B4242AD966}" type="slidenum">
              <a:rPr lang="zh-CN" altLang="en-US" smtClean="0"/>
              <a:t>15</a:t>
            </a:fld>
            <a:endParaRPr lang="zh-CN" altLang="en-US"/>
          </a:p>
        </p:txBody>
      </p:sp>
    </p:spTree>
    <p:extLst>
      <p:ext uri="{BB962C8B-B14F-4D97-AF65-F5344CB8AC3E}">
        <p14:creationId xmlns:p14="http://schemas.microsoft.com/office/powerpoint/2010/main" val="3448841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1EA40-D875-85AC-ED99-26648B135C4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CBE979-4136-F5B8-4BA8-09C8C704D9D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114E15-4CBB-A428-4211-BF6C9AB89B18}"/>
              </a:ext>
            </a:extLst>
          </p:cNvPr>
          <p:cNvSpPr>
            <a:spLocks noGrp="1"/>
          </p:cNvSpPr>
          <p:nvPr>
            <p:ph type="body" idx="1"/>
          </p:nvPr>
        </p:nvSpPr>
        <p:spPr/>
        <p:txBody>
          <a:bodyPr/>
          <a:lstStyle/>
          <a:p>
            <a:r>
              <a:rPr lang="en-US" altLang="zh-CN" sz="1800" b="0" i="0" dirty="0">
                <a:solidFill>
                  <a:srgbClr val="000000"/>
                </a:solidFill>
                <a:effectLst/>
                <a:latin typeface="NimbusRomNo9L-Regu"/>
              </a:rPr>
              <a:t>To discover the root causes behind the above observations, we first explore the mobile graphics pipeline.</a:t>
            </a:r>
          </a:p>
          <a:p>
            <a:r>
              <a:rPr lang="en-US" altLang="zh-CN" sz="1800" b="0" i="0" dirty="0">
                <a:solidFill>
                  <a:srgbClr val="000000"/>
                </a:solidFill>
                <a:effectLst/>
                <a:latin typeface="NimbusRomNo9L-Regu"/>
              </a:rPr>
              <a:t>The graphics pipelines of mobile OSes consist of multiple </a:t>
            </a:r>
            <a:r>
              <a:rPr lang="en-US" altLang="zh-CN" sz="1800" b="0" i="1" dirty="0">
                <a:solidFill>
                  <a:srgbClr val="000000"/>
                </a:solidFill>
                <a:effectLst/>
                <a:latin typeface="NimbusRomNo9L-ReguItal"/>
              </a:rPr>
              <a:t>stages </a:t>
            </a:r>
            <a:r>
              <a:rPr lang="en-US" altLang="zh-CN" sz="1800" b="0" i="0" dirty="0">
                <a:solidFill>
                  <a:srgbClr val="000000"/>
                </a:solidFill>
                <a:effectLst/>
                <a:latin typeface="NimbusRomNo9L-Regu"/>
              </a:rPr>
              <a:t>due to the users’ diverse needs for graphics; each stage performs its unique functionality.</a:t>
            </a:r>
          </a:p>
          <a:p>
            <a:r>
              <a:rPr lang="en-US" altLang="zh-CN" sz="1800" b="0" i="0" dirty="0">
                <a:solidFill>
                  <a:srgbClr val="000000"/>
                </a:solidFill>
                <a:effectLst/>
                <a:latin typeface="NimbusRomNo9L-Regu"/>
              </a:rPr>
              <a:t>When a game is played on an Android device, for instance, the game is typically the beginning of the graphics pipeline.</a:t>
            </a:r>
          </a:p>
          <a:p>
            <a:r>
              <a:rPr lang="en-US" altLang="zh-CN" sz="1800" b="0" i="0" dirty="0">
                <a:solidFill>
                  <a:srgbClr val="000000"/>
                </a:solidFill>
                <a:effectLst/>
                <a:latin typeface="NimbusRomNo9L-Regu"/>
              </a:rPr>
              <a:t>The game performs graphics rendering by writing its contents into a frame from a buffer queue termed</a:t>
            </a:r>
            <a:r>
              <a:rPr lang="en-US" altLang="zh-CN" sz="1800" dirty="0"/>
              <a:t> </a:t>
            </a:r>
            <a:r>
              <a:rPr lang="en-US" altLang="zh-CN" sz="1800" b="0" i="0" dirty="0">
                <a:solidFill>
                  <a:srgbClr val="000000"/>
                </a:solidFill>
                <a:effectLst/>
                <a:latin typeface="newtxtt"/>
              </a:rPr>
              <a:t>Surface</a:t>
            </a:r>
            <a:r>
              <a:rPr lang="en-US" altLang="zh-CN" sz="1800" b="0" i="0" dirty="0">
                <a:solidFill>
                  <a:srgbClr val="000000"/>
                </a:solidFill>
                <a:effectLst/>
                <a:latin typeface="NimbusRomNo9L-Regu"/>
              </a:rPr>
              <a:t>.</a:t>
            </a:r>
          </a:p>
          <a:p>
            <a:r>
              <a:rPr lang="en-US" altLang="zh-CN" sz="1800" b="0" i="0" dirty="0">
                <a:solidFill>
                  <a:srgbClr val="000000"/>
                </a:solidFill>
                <a:effectLst/>
                <a:latin typeface="NimbusRomNo9L-Regu"/>
              </a:rPr>
              <a:t>At the same time, other system apps like the system UI may render contents into their own </a:t>
            </a:r>
            <a:r>
              <a:rPr lang="en-US" altLang="zh-CN" sz="1800" b="0" i="0" dirty="0">
                <a:solidFill>
                  <a:srgbClr val="000000"/>
                </a:solidFill>
                <a:effectLst/>
                <a:latin typeface="newtxtt"/>
              </a:rPr>
              <a:t>Surfaces.</a:t>
            </a:r>
          </a:p>
          <a:p>
            <a:r>
              <a:rPr lang="en-US" altLang="zh-CN" sz="1800" b="0" i="0" dirty="0">
                <a:solidFill>
                  <a:srgbClr val="000000"/>
                </a:solidFill>
                <a:effectLst/>
                <a:latin typeface="NimbusRomNo9L-Regu"/>
              </a:rPr>
              <a:t>Various </a:t>
            </a:r>
            <a:r>
              <a:rPr lang="en-US" altLang="zh-CN" sz="1800" b="0" i="0" dirty="0">
                <a:solidFill>
                  <a:srgbClr val="000000"/>
                </a:solidFill>
                <a:effectLst/>
                <a:latin typeface="newtxtt"/>
              </a:rPr>
              <a:t>Surfaces </a:t>
            </a:r>
            <a:r>
              <a:rPr lang="en-US" altLang="zh-CN" sz="1800" b="0" i="0" dirty="0">
                <a:solidFill>
                  <a:srgbClr val="000000"/>
                </a:solidFill>
                <a:effectLst/>
                <a:latin typeface="NimbusRomNo9L-Regu"/>
              </a:rPr>
              <a:t>are connected to a compositor called </a:t>
            </a:r>
            <a:r>
              <a:rPr lang="en-US" altLang="zh-CN" sz="1800" b="0" i="0" dirty="0" err="1">
                <a:solidFill>
                  <a:srgbClr val="000000"/>
                </a:solidFill>
                <a:effectLst/>
                <a:latin typeface="newtxtt"/>
              </a:rPr>
              <a:t>SurfaceFlinger</a:t>
            </a:r>
            <a:r>
              <a:rPr lang="en-US" altLang="zh-CN" sz="1800" b="0" i="0" dirty="0">
                <a:solidFill>
                  <a:srgbClr val="000000"/>
                </a:solidFill>
                <a:effectLst/>
                <a:latin typeface="NimbusRomNo9L-Regu"/>
              </a:rPr>
              <a:t>, whose job is to merge the contents of individual </a:t>
            </a:r>
            <a:r>
              <a:rPr lang="en-US" altLang="zh-CN" sz="1800" b="0" i="0" dirty="0">
                <a:solidFill>
                  <a:srgbClr val="000000"/>
                </a:solidFill>
                <a:effectLst/>
                <a:latin typeface="newtxtt"/>
              </a:rPr>
              <a:t>Surface </a:t>
            </a:r>
            <a:r>
              <a:rPr lang="en-US" altLang="zh-CN" sz="1800" b="0" i="0" dirty="0">
                <a:solidFill>
                  <a:srgbClr val="000000"/>
                </a:solidFill>
                <a:effectLst/>
                <a:latin typeface="NimbusRomNo9L-Regu"/>
              </a:rPr>
              <a:t>layers into one or more graphic frames for display.</a:t>
            </a:r>
          </a:p>
          <a:p>
            <a:r>
              <a:rPr lang="en-US" altLang="zh-CN" sz="1800" b="0" i="0" dirty="0">
                <a:solidFill>
                  <a:srgbClr val="000000"/>
                </a:solidFill>
                <a:effectLst/>
                <a:latin typeface="NimbusRomNo9L-Regu"/>
              </a:rPr>
              <a:t>The composited result is then sent to the Hardware Composer module, which submits the contents to the actual display hardware.</a:t>
            </a:r>
          </a:p>
          <a:p>
            <a:endParaRPr lang="en-US" altLang="zh-CN" sz="1800" b="0" i="0" dirty="0">
              <a:solidFill>
                <a:srgbClr val="000000"/>
              </a:solidFill>
              <a:effectLst/>
              <a:latin typeface="NimbusRomNo9L-Regu"/>
            </a:endParaRPr>
          </a:p>
          <a:p>
            <a:br>
              <a:rPr lang="en-US" altLang="zh-CN" sz="4000" dirty="0"/>
            </a:br>
            <a:r>
              <a:rPr lang="en-US" altLang="zh-CN" sz="2800" dirty="0"/>
              <a:t> </a:t>
            </a:r>
            <a:br>
              <a:rPr lang="en-US" altLang="zh-CN" sz="2800" dirty="0"/>
            </a:br>
            <a:r>
              <a:rPr lang="en-US" altLang="zh-CN" sz="1800" b="0" i="0" dirty="0">
                <a:solidFill>
                  <a:srgbClr val="000000"/>
                </a:solidFill>
                <a:effectLst/>
                <a:latin typeface="NimbusRomNo9L-Regu"/>
              </a:rPr>
              <a:t> </a:t>
            </a:r>
            <a:br>
              <a:rPr lang="en-US" altLang="zh-CN" dirty="0"/>
            </a:br>
            <a:r>
              <a:rPr lang="en-US" altLang="zh-CN" dirty="0"/>
              <a:t> </a:t>
            </a:r>
            <a:br>
              <a:rPr lang="en-US" altLang="zh-CN" dirty="0"/>
            </a:br>
            <a:br>
              <a:rPr lang="en-US" altLang="zh-CN" dirty="0"/>
            </a:b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5BE03FB0-CE54-DD48-69FA-B0E4562D8558}"/>
              </a:ext>
            </a:extLst>
          </p:cNvPr>
          <p:cNvSpPr>
            <a:spLocks noGrp="1"/>
          </p:cNvSpPr>
          <p:nvPr>
            <p:ph type="sldNum" sz="quarter" idx="5"/>
          </p:nvPr>
        </p:nvSpPr>
        <p:spPr/>
        <p:txBody>
          <a:bodyPr/>
          <a:lstStyle/>
          <a:p>
            <a:fld id="{D496092F-51C9-4DDD-94BB-17B4242AD966}" type="slidenum">
              <a:rPr lang="zh-CN" altLang="en-US" smtClean="0"/>
              <a:t>16</a:t>
            </a:fld>
            <a:endParaRPr lang="zh-CN" altLang="en-US"/>
          </a:p>
        </p:txBody>
      </p:sp>
    </p:spTree>
    <p:extLst>
      <p:ext uri="{BB962C8B-B14F-4D97-AF65-F5344CB8AC3E}">
        <p14:creationId xmlns:p14="http://schemas.microsoft.com/office/powerpoint/2010/main" val="3730542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24D13-F0A9-1733-6394-501F25D03E8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F53ED3-B98A-F0F6-EFB7-CB143DB3022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055DCA-7514-68B7-FF1D-A6AB2E5649E4}"/>
              </a:ext>
            </a:extLst>
          </p:cNvPr>
          <p:cNvSpPr>
            <a:spLocks noGrp="1"/>
          </p:cNvSpPr>
          <p:nvPr>
            <p:ph type="body" idx="1"/>
          </p:nvPr>
        </p:nvSpPr>
        <p:spPr/>
        <p:txBody>
          <a:bodyPr/>
          <a:lstStyle/>
          <a:p>
            <a:r>
              <a:rPr lang="en-US" altLang="zh-CN" sz="1800" b="0" i="0" dirty="0">
                <a:solidFill>
                  <a:srgbClr val="000000"/>
                </a:solidFill>
                <a:effectLst/>
                <a:latin typeface="NimbusRomNo9L-Regu"/>
              </a:rPr>
              <a:t>It is worth noting that the stages usually work in their own paces, which can cause frame access issues.</a:t>
            </a:r>
          </a:p>
          <a:p>
            <a:r>
              <a:rPr lang="en-US" altLang="zh-CN" sz="1800" b="0" i="0" dirty="0">
                <a:solidFill>
                  <a:srgbClr val="000000"/>
                </a:solidFill>
                <a:effectLst/>
                <a:latin typeface="NimbusRomNo9L-Regu"/>
              </a:rPr>
              <a:t>For example, while </a:t>
            </a:r>
            <a:r>
              <a:rPr lang="en-US" altLang="zh-CN" sz="1800" b="0" i="0" dirty="0" err="1">
                <a:solidFill>
                  <a:srgbClr val="000000"/>
                </a:solidFill>
                <a:effectLst/>
                <a:latin typeface="newtxtt"/>
              </a:rPr>
              <a:t>SurfaceFlinger</a:t>
            </a:r>
            <a:r>
              <a:rPr lang="en-US" altLang="zh-CN" sz="1800" b="0" i="0" dirty="0">
                <a:solidFill>
                  <a:srgbClr val="000000"/>
                </a:solidFill>
                <a:effectLst/>
                <a:latin typeface="newtxtt"/>
              </a:rPr>
              <a:t> </a:t>
            </a:r>
            <a:r>
              <a:rPr lang="en-US" altLang="zh-CN" sz="1800" b="0" i="0" dirty="0">
                <a:solidFill>
                  <a:srgbClr val="000000"/>
                </a:solidFill>
                <a:effectLst/>
                <a:latin typeface="NimbusRomNo9L-Regu"/>
              </a:rPr>
              <a:t>regularly conducts Layer Composition at the refresh rate of the display, the pace of game rendering can be rather uncertain.</a:t>
            </a:r>
          </a:p>
          <a:p>
            <a:r>
              <a:rPr lang="en-US" altLang="zh-CN" sz="1800" b="0" i="0" dirty="0">
                <a:solidFill>
                  <a:srgbClr val="000000"/>
                </a:solidFill>
                <a:effectLst/>
                <a:latin typeface="NimbusRomNo9L-Regu"/>
              </a:rPr>
              <a:t>When the game delivers a new frame to </a:t>
            </a:r>
            <a:r>
              <a:rPr lang="en-US" altLang="zh-CN" sz="1800" b="0" i="0" dirty="0" err="1">
                <a:solidFill>
                  <a:srgbClr val="000000"/>
                </a:solidFill>
                <a:effectLst/>
                <a:latin typeface="newtxtt"/>
              </a:rPr>
              <a:t>SurfaceFlinger</a:t>
            </a:r>
            <a:r>
              <a:rPr lang="en-US" altLang="zh-CN" sz="1800" b="0" i="0" dirty="0">
                <a:solidFill>
                  <a:srgbClr val="000000"/>
                </a:solidFill>
                <a:effectLst/>
                <a:latin typeface="newtxtt"/>
              </a:rPr>
              <a:t> </a:t>
            </a:r>
            <a:r>
              <a:rPr lang="en-US" altLang="zh-CN" sz="1800" b="0" i="0" dirty="0">
                <a:solidFill>
                  <a:srgbClr val="000000"/>
                </a:solidFill>
                <a:effectLst/>
                <a:latin typeface="NimbusRomNo9L-Regu"/>
              </a:rPr>
              <a:t>while it is compositing, the composited result may contain portions of multiple game frames, leading to the </a:t>
            </a:r>
            <a:r>
              <a:rPr lang="en-US" altLang="zh-CN" sz="1800" b="0" i="1" dirty="0">
                <a:solidFill>
                  <a:srgbClr val="000000"/>
                </a:solidFill>
                <a:effectLst/>
                <a:latin typeface="NimbusRomNo9L-ReguItal"/>
              </a:rPr>
              <a:t>screen tearing</a:t>
            </a:r>
            <a:r>
              <a:rPr lang="en-US" altLang="zh-CN" sz="1800" b="0" i="0" dirty="0">
                <a:solidFill>
                  <a:srgbClr val="000000"/>
                </a:solidFill>
                <a:effectLst/>
                <a:latin typeface="NimbusRomNo9L-Regu"/>
              </a:rPr>
              <a:t> problem.</a:t>
            </a:r>
            <a:r>
              <a:rPr lang="en-US" altLang="zh-CN" sz="4000" dirty="0"/>
              <a:t> </a:t>
            </a:r>
            <a:endParaRPr lang="zh-CN" altLang="en-US" dirty="0"/>
          </a:p>
        </p:txBody>
      </p:sp>
      <p:sp>
        <p:nvSpPr>
          <p:cNvPr id="4" name="灯片编号占位符 3">
            <a:extLst>
              <a:ext uri="{FF2B5EF4-FFF2-40B4-BE49-F238E27FC236}">
                <a16:creationId xmlns:a16="http://schemas.microsoft.com/office/drawing/2014/main" id="{4BED9E38-B3D2-2D51-86AE-6FB87FD5F5E0}"/>
              </a:ext>
            </a:extLst>
          </p:cNvPr>
          <p:cNvSpPr>
            <a:spLocks noGrp="1"/>
          </p:cNvSpPr>
          <p:nvPr>
            <p:ph type="sldNum" sz="quarter" idx="5"/>
          </p:nvPr>
        </p:nvSpPr>
        <p:spPr/>
        <p:txBody>
          <a:bodyPr/>
          <a:lstStyle/>
          <a:p>
            <a:fld id="{D496092F-51C9-4DDD-94BB-17B4242AD966}" type="slidenum">
              <a:rPr lang="zh-CN" altLang="en-US" smtClean="0"/>
              <a:t>17</a:t>
            </a:fld>
            <a:endParaRPr lang="zh-CN" altLang="en-US"/>
          </a:p>
        </p:txBody>
      </p:sp>
    </p:spTree>
    <p:extLst>
      <p:ext uri="{BB962C8B-B14F-4D97-AF65-F5344CB8AC3E}">
        <p14:creationId xmlns:p14="http://schemas.microsoft.com/office/powerpoint/2010/main" val="1089738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1800F-590D-3BFA-21FF-8C6A72073FD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3E39124-8037-97F4-24BE-CBAEC85DE98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A648534-2645-11C2-8D9F-4C11417961B3}"/>
              </a:ext>
            </a:extLst>
          </p:cNvPr>
          <p:cNvSpPr>
            <a:spLocks noGrp="1"/>
          </p:cNvSpPr>
          <p:nvPr>
            <p:ph type="body" idx="1"/>
          </p:nvPr>
        </p:nvSpPr>
        <p:spPr/>
        <p:txBody>
          <a:bodyPr/>
          <a:lstStyle/>
          <a:p>
            <a:r>
              <a:rPr lang="en-US" altLang="zh-CN" sz="1800" b="0" i="0" dirty="0">
                <a:solidFill>
                  <a:srgbClr val="000000"/>
                </a:solidFill>
                <a:effectLst/>
                <a:latin typeface="NimbusRomNo9L-Regu"/>
              </a:rPr>
              <a:t>To address screen tearing, modern mobile OSes typically adopt the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mechanism.</a:t>
            </a:r>
          </a:p>
          <a:p>
            <a:r>
              <a:rPr lang="en-US" altLang="zh-CN" sz="1800" b="0" i="0" dirty="0">
                <a:solidFill>
                  <a:srgbClr val="000000"/>
                </a:solidFill>
                <a:effectLst/>
                <a:latin typeface="NimbusRomNo9L-Regu"/>
              </a:rPr>
              <a:t>This figure presents an example of the pipeline from stage c to stage d before Android 4.1, where frames are displayed with </a:t>
            </a:r>
            <a:r>
              <a:rPr lang="en-US" altLang="zh-CN" sz="1800" b="0" i="0" dirty="0" err="1">
                <a:solidFill>
                  <a:srgbClr val="000000"/>
                </a:solidFill>
                <a:effectLst/>
                <a:latin typeface="NimbusRomNo9L-Regu"/>
              </a:rPr>
              <a:t>VSyncs</a:t>
            </a:r>
            <a:r>
              <a:rPr lang="en-US" altLang="zh-CN" sz="1800" b="0" i="0" dirty="0">
                <a:solidFill>
                  <a:srgbClr val="000000"/>
                </a:solidFill>
                <a:effectLst/>
                <a:latin typeface="NimbusRomNo9L-Regu"/>
              </a:rPr>
              <a:t> but drawing is processed without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a:t>
            </a:r>
          </a:p>
          <a:p>
            <a:r>
              <a:rPr lang="en-US" altLang="zh-CN" sz="1800" b="0" i="0" dirty="0">
                <a:solidFill>
                  <a:srgbClr val="000000"/>
                </a:solidFill>
                <a:effectLst/>
                <a:latin typeface="NimbusRomNo9L-Regu"/>
              </a:rPr>
              <a:t>In the first iteration, the screen displays frame 0, at which time the CPU and GPU render frame 1 and finish before the screen displays the next frame.</a:t>
            </a:r>
          </a:p>
          <a:p>
            <a:r>
              <a:rPr lang="en-US" altLang="zh-CN" sz="1800" b="0" i="0" dirty="0">
                <a:solidFill>
                  <a:srgbClr val="000000"/>
                </a:solidFill>
                <a:effectLst/>
                <a:latin typeface="NimbusRomNo9L-Regu"/>
              </a:rPr>
              <a:t>Because of the timely rendering, the buffer is swapped after frame 0 is displayed, which is after the 1st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and then frame 1 is displayed normally in the second iteration.</a:t>
            </a:r>
          </a:p>
          <a:p>
            <a:r>
              <a:rPr lang="en-US" altLang="zh-CN" sz="1800" b="0" i="0" dirty="0">
                <a:solidFill>
                  <a:srgbClr val="000000"/>
                </a:solidFill>
                <a:effectLst/>
                <a:latin typeface="NimbusRomNo9L-Regu"/>
              </a:rPr>
              <a:t>Then frame 2 starts processing, which is not until just before the upcoming second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a:t>
            </a:r>
          </a:p>
          <a:p>
            <a:r>
              <a:rPr lang="en-US" altLang="zh-CN" sz="1800" b="0" i="0" dirty="0">
                <a:solidFill>
                  <a:srgbClr val="000000"/>
                </a:solidFill>
                <a:effectLst/>
                <a:latin typeface="NimbusRomNo9L-Regu"/>
              </a:rPr>
              <a:t>When the second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comes, the buffer is not swapped because frame 2 is not ready so frame 1 is still displayed.</a:t>
            </a:r>
          </a:p>
          <a:p>
            <a:r>
              <a:rPr lang="en-US" altLang="zh-CN" sz="1800" b="0" i="0" dirty="0">
                <a:solidFill>
                  <a:srgbClr val="000000"/>
                </a:solidFill>
                <a:effectLst/>
                <a:latin typeface="NimbusRomNo9L-Regu"/>
              </a:rPr>
              <a:t>This situation is named “Jank” by Android developers, which means a frame drop occurs.</a:t>
            </a:r>
          </a:p>
          <a:p>
            <a:r>
              <a:rPr lang="en-US" altLang="zh-CN" sz="1800" b="0" i="0" dirty="0">
                <a:solidFill>
                  <a:srgbClr val="000000"/>
                </a:solidFill>
                <a:effectLst/>
                <a:latin typeface="NimbusRomNo9L-Regu"/>
              </a:rPr>
              <a:t>We can see that when frame 2 is ready, it is not displayed immediately, but waits for the next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to perform a buffer swap before displaying it.</a:t>
            </a:r>
          </a:p>
          <a:p>
            <a:r>
              <a:rPr lang="en-US" altLang="zh-CN" sz="1800" b="0" i="0" dirty="0">
                <a:solidFill>
                  <a:srgbClr val="000000"/>
                </a:solidFill>
                <a:effectLst/>
                <a:latin typeface="NimbusRomNo9L-Regu"/>
              </a:rPr>
              <a:t>In this way, screen tearing can be avoided but the uncertain drawing paces cause frequent frame drops.</a:t>
            </a:r>
          </a:p>
          <a:p>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p:txBody>
      </p:sp>
      <p:sp>
        <p:nvSpPr>
          <p:cNvPr id="4" name="灯片编号占位符 3">
            <a:extLst>
              <a:ext uri="{FF2B5EF4-FFF2-40B4-BE49-F238E27FC236}">
                <a16:creationId xmlns:a16="http://schemas.microsoft.com/office/drawing/2014/main" id="{AC40A85F-275B-BED6-5BBC-78565B8D003D}"/>
              </a:ext>
            </a:extLst>
          </p:cNvPr>
          <p:cNvSpPr>
            <a:spLocks noGrp="1"/>
          </p:cNvSpPr>
          <p:nvPr>
            <p:ph type="sldNum" sz="quarter" idx="5"/>
          </p:nvPr>
        </p:nvSpPr>
        <p:spPr/>
        <p:txBody>
          <a:bodyPr/>
          <a:lstStyle/>
          <a:p>
            <a:fld id="{D496092F-51C9-4DDD-94BB-17B4242AD966}" type="slidenum">
              <a:rPr lang="zh-CN" altLang="en-US" smtClean="0"/>
              <a:t>18</a:t>
            </a:fld>
            <a:endParaRPr lang="zh-CN" altLang="en-US"/>
          </a:p>
        </p:txBody>
      </p:sp>
    </p:spTree>
    <p:extLst>
      <p:ext uri="{BB962C8B-B14F-4D97-AF65-F5344CB8AC3E}">
        <p14:creationId xmlns:p14="http://schemas.microsoft.com/office/powerpoint/2010/main" val="1616992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BD2A0-1298-3791-9334-FC96EE3884E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F69E67D-9E79-7AB0-4DE8-86973C9A5B5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5DFEFA4-55A7-8D24-5E48-9FF04E11034C}"/>
              </a:ext>
            </a:extLst>
          </p:cNvPr>
          <p:cNvSpPr>
            <a:spLocks noGrp="1"/>
          </p:cNvSpPr>
          <p:nvPr>
            <p:ph type="body" idx="1"/>
          </p:nvPr>
        </p:nvSpPr>
        <p:spPr/>
        <p:txBody>
          <a:bodyPr/>
          <a:lstStyle/>
          <a:p>
            <a:r>
              <a:rPr lang="en-US" altLang="zh-CN" dirty="0"/>
              <a:t>To improve the display performance, Google has reconstructed the Android graphics system since Android 4.1.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soon as the system receives the </a:t>
            </a:r>
            <a:r>
              <a:rPr lang="en-US" altLang="zh-CN" dirty="0" err="1"/>
              <a:t>VSync</a:t>
            </a:r>
            <a:r>
              <a:rPr lang="en-US" altLang="zh-CN" dirty="0"/>
              <a:t> event, the CPU and GPU will start rendering the next frame immediately.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a result, frame drops can be significantly reduced.</a:t>
            </a:r>
          </a:p>
          <a:p>
            <a:r>
              <a:rPr lang="en-US" altLang="zh-CN" sz="1800" b="0" i="0" dirty="0">
                <a:solidFill>
                  <a:srgbClr val="000000"/>
                </a:solidFill>
                <a:effectLst/>
                <a:latin typeface="NimbusRomNo9L-Regu"/>
              </a:rPr>
              <a:t> </a:t>
            </a:r>
            <a:br>
              <a:rPr lang="en-US" altLang="zh-CN" sz="5400" dirty="0"/>
            </a:br>
            <a:br>
              <a:rPr lang="en-US" altLang="zh-CN" sz="4000" dirty="0"/>
            </a:br>
            <a:br>
              <a:rPr lang="en-US" altLang="zh-CN" sz="2800" dirty="0"/>
            </a:br>
            <a:endParaRPr lang="en-US" altLang="zh-CN" sz="1800" b="0" i="0" dirty="0">
              <a:solidFill>
                <a:srgbClr val="000000"/>
              </a:solidFill>
              <a:effectLst/>
              <a:latin typeface="NimbusRomNo9L-Regu"/>
            </a:endParaRPr>
          </a:p>
          <a:p>
            <a:r>
              <a:rPr lang="en-US" altLang="zh-CN" sz="2800" dirty="0"/>
              <a:t> </a:t>
            </a:r>
            <a:br>
              <a:rPr lang="en-US" altLang="zh-CN" sz="2800" dirty="0"/>
            </a:br>
            <a:endParaRPr lang="en-US" altLang="zh-CN" sz="1800" b="0" i="0" dirty="0">
              <a:solidFill>
                <a:srgbClr val="000000"/>
              </a:solidFill>
              <a:effectLst/>
              <a:latin typeface="NimbusRomNo9L-Regu"/>
            </a:endParaRPr>
          </a:p>
          <a:p>
            <a:r>
              <a:rPr lang="en-US" altLang="zh-CN" dirty="0"/>
              <a:t> </a:t>
            </a:r>
            <a:br>
              <a:rPr lang="en-US" altLang="zh-CN" dirty="0"/>
            </a:br>
            <a:endParaRPr lang="en-US" altLang="zh-CN" dirty="0"/>
          </a:p>
          <a:p>
            <a:endParaRPr lang="en-US" altLang="zh-CN" dirty="0"/>
          </a:p>
          <a:p>
            <a:endParaRPr lang="zh-CN" altLang="en-US" dirty="0"/>
          </a:p>
        </p:txBody>
      </p:sp>
      <p:sp>
        <p:nvSpPr>
          <p:cNvPr id="4" name="灯片编号占位符 3">
            <a:extLst>
              <a:ext uri="{FF2B5EF4-FFF2-40B4-BE49-F238E27FC236}">
                <a16:creationId xmlns:a16="http://schemas.microsoft.com/office/drawing/2014/main" id="{2D57ADF2-752E-DAFB-C9E4-862A268FCC4A}"/>
              </a:ext>
            </a:extLst>
          </p:cNvPr>
          <p:cNvSpPr>
            <a:spLocks noGrp="1"/>
          </p:cNvSpPr>
          <p:nvPr>
            <p:ph type="sldNum" sz="quarter" idx="5"/>
          </p:nvPr>
        </p:nvSpPr>
        <p:spPr/>
        <p:txBody>
          <a:bodyPr/>
          <a:lstStyle/>
          <a:p>
            <a:fld id="{D496092F-51C9-4DDD-94BB-17B4242AD966}" type="slidenum">
              <a:rPr lang="zh-CN" altLang="en-US" smtClean="0"/>
              <a:t>19</a:t>
            </a:fld>
            <a:endParaRPr lang="zh-CN" altLang="en-US"/>
          </a:p>
        </p:txBody>
      </p:sp>
    </p:spTree>
    <p:extLst>
      <p:ext uri="{BB962C8B-B14F-4D97-AF65-F5344CB8AC3E}">
        <p14:creationId xmlns:p14="http://schemas.microsoft.com/office/powerpoint/2010/main" val="288297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b="0" i="0" dirty="0">
                <a:solidFill>
                  <a:srgbClr val="000000"/>
                </a:solidFill>
                <a:effectLst/>
                <a:latin typeface="NimbusRomNo9L-Regu"/>
              </a:rPr>
              <a:t>Recent years have witnessed the emergence and prosperity of cloud gaming, which enables high-quality gaming experiences on mid- to low-end devices.</a:t>
            </a:r>
          </a:p>
          <a:p>
            <a:r>
              <a:rPr lang="en-US" altLang="zh-CN" sz="1800" b="0" i="0" dirty="0">
                <a:solidFill>
                  <a:srgbClr val="000000"/>
                </a:solidFill>
                <a:effectLst/>
                <a:latin typeface="NimbusRomNo9L-Regu"/>
              </a:rPr>
              <a:t>To achieve smooth gaming experiences, CG platforms are expected to provide users with a high media streaming bandwidth and a low </a:t>
            </a:r>
            <a:r>
              <a:rPr lang="en-US" altLang="zh-CN" sz="1800" b="0" i="1" dirty="0">
                <a:solidFill>
                  <a:srgbClr val="000000"/>
                </a:solidFill>
                <a:effectLst/>
                <a:latin typeface="NimbusRomNo9L-ReguItal"/>
              </a:rPr>
              <a:t>interactive latency </a:t>
            </a:r>
            <a:r>
              <a:rPr lang="en-US" altLang="zh-CN" sz="1800" b="0" i="0" dirty="0">
                <a:solidFill>
                  <a:srgbClr val="000000"/>
                </a:solidFill>
                <a:effectLst/>
                <a:latin typeface="NimbusRomNo9L-Regu"/>
              </a:rPr>
              <a:t>within </a:t>
            </a:r>
            <a:r>
              <a:rPr lang="en-US" altLang="zh-CN" sz="1800" b="0" i="1" dirty="0">
                <a:solidFill>
                  <a:srgbClr val="000000"/>
                </a:solidFill>
                <a:effectLst/>
                <a:latin typeface="CMSY10"/>
              </a:rPr>
              <a:t>∼</a:t>
            </a:r>
            <a:r>
              <a:rPr lang="en-US" altLang="zh-CN" sz="1800" b="0" i="0" dirty="0">
                <a:solidFill>
                  <a:srgbClr val="000000"/>
                </a:solidFill>
                <a:effectLst/>
                <a:latin typeface="NimbusRomNo9L-Regu"/>
              </a:rPr>
              <a:t>100 </a:t>
            </a:r>
            <a:r>
              <a:rPr lang="en-US" altLang="zh-CN" sz="1800" b="0" i="1" dirty="0" err="1">
                <a:solidFill>
                  <a:srgbClr val="000000"/>
                </a:solidFill>
                <a:effectLst/>
                <a:latin typeface="NimbusRomNo9L-ReguItal"/>
              </a:rPr>
              <a:t>ms</a:t>
            </a:r>
            <a:r>
              <a:rPr lang="en-US" altLang="zh-CN" sz="1800" b="0" i="0" dirty="0" err="1">
                <a:solidFill>
                  <a:srgbClr val="000000"/>
                </a:solidFill>
                <a:effectLst/>
                <a:latin typeface="NimbusRomNo9L-Regu"/>
              </a:rPr>
              <a:t>.</a:t>
            </a:r>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D496092F-51C9-4DDD-94BB-17B4242AD966}" type="slidenum">
              <a:rPr lang="zh-CN" altLang="en-US" smtClean="0"/>
              <a:t>2</a:t>
            </a:fld>
            <a:endParaRPr lang="zh-CN" altLang="en-US"/>
          </a:p>
        </p:txBody>
      </p:sp>
    </p:spTree>
    <p:extLst>
      <p:ext uri="{BB962C8B-B14F-4D97-AF65-F5344CB8AC3E}">
        <p14:creationId xmlns:p14="http://schemas.microsoft.com/office/powerpoint/2010/main" val="2382871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89502-1D17-0E81-F486-428C77A826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DDA9313-7572-5B73-818D-5EF127DD2E2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33FA99-8AAC-F5A6-C223-45FF9BDEEB16}"/>
              </a:ext>
            </a:extLst>
          </p:cNvPr>
          <p:cNvSpPr>
            <a:spLocks noGrp="1"/>
          </p:cNvSpPr>
          <p:nvPr>
            <p:ph type="body" idx="1"/>
          </p:nvPr>
        </p:nvSpPr>
        <p:spPr/>
        <p:txBody>
          <a:bodyPr/>
          <a:lstStyle/>
          <a:p>
            <a:r>
              <a:rPr lang="en-US" altLang="zh-CN" dirty="0"/>
              <a:t>Overall,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works in an event-driven manner: frame consumption is triggered periodically by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events at a pace specified by the consumer.</a:t>
            </a:r>
          </a:p>
          <a:p>
            <a:r>
              <a:rPr lang="en-US" altLang="zh-CN" sz="1200" b="0" i="0" dirty="0">
                <a:solidFill>
                  <a:srgbClr val="000000"/>
                </a:solidFill>
                <a:effectLst/>
                <a:latin typeface="NimbusRomNo9L-Regu"/>
              </a:rPr>
              <a:t>In each period, when the producer finishes frame production, it waits for the </a:t>
            </a:r>
            <a:r>
              <a:rPr lang="en-US" altLang="zh-CN" sz="1200" b="0" i="1" dirty="0">
                <a:solidFill>
                  <a:srgbClr val="000000"/>
                </a:solidFill>
                <a:effectLst/>
                <a:latin typeface="NimbusRomNo9L-ReguItal"/>
              </a:rPr>
              <a:t>vertical blanking interval</a:t>
            </a:r>
            <a:r>
              <a:rPr lang="en-US" altLang="zh-CN" sz="1800" dirty="0"/>
              <a:t>, which is </a:t>
            </a:r>
            <a:r>
              <a:rPr lang="en-US" altLang="zh-CN" sz="1200" b="0" i="0" dirty="0">
                <a:solidFill>
                  <a:srgbClr val="000000"/>
                </a:solidFill>
                <a:effectLst/>
                <a:latin typeface="NimbusRomNo9L-Regu"/>
              </a:rPr>
              <a:t>the time interval between the end of a production and the next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event of the consumer</a:t>
            </a:r>
            <a:r>
              <a:rPr lang="en-US" altLang="zh-CN" sz="2800" b="0" i="0" dirty="0">
                <a:solidFill>
                  <a:srgbClr val="000000"/>
                </a:solidFill>
                <a:effectLst/>
                <a:latin typeface="NimbusRomNo9L-Regu"/>
              </a:rPr>
              <a:t>.</a:t>
            </a:r>
          </a:p>
          <a:p>
            <a:r>
              <a:rPr lang="en-US" altLang="zh-CN" sz="1200" b="0" i="0" dirty="0">
                <a:solidFill>
                  <a:srgbClr val="000000"/>
                </a:solidFill>
                <a:effectLst/>
                <a:latin typeface="NimbusRomNo9L-Regu"/>
              </a:rPr>
              <a:t>As shown, Vertical blanking intervals create uncertain latencies and the latencies can accumulate in a lengthy graphics pipeline, leading to unsatisfactory user experiences.</a:t>
            </a:r>
            <a:r>
              <a:rPr lang="en-US" altLang="zh-CN" sz="1800" dirty="0"/>
              <a:t> </a:t>
            </a:r>
            <a:br>
              <a:rPr lang="en-US" altLang="zh-CN" sz="1800" dirty="0"/>
            </a:br>
            <a:endParaRPr lang="en-US" altLang="zh-CN" sz="1200" b="0" i="0" dirty="0">
              <a:solidFill>
                <a:srgbClr val="000000"/>
              </a:solidFill>
              <a:effectLst/>
              <a:latin typeface="NimbusRomNo9L-Regu"/>
            </a:endParaRPr>
          </a:p>
        </p:txBody>
      </p:sp>
      <p:sp>
        <p:nvSpPr>
          <p:cNvPr id="4" name="灯片编号占位符 3">
            <a:extLst>
              <a:ext uri="{FF2B5EF4-FFF2-40B4-BE49-F238E27FC236}">
                <a16:creationId xmlns:a16="http://schemas.microsoft.com/office/drawing/2014/main" id="{9ED7490F-2002-BE90-43FD-93CD55A89DA8}"/>
              </a:ext>
            </a:extLst>
          </p:cNvPr>
          <p:cNvSpPr>
            <a:spLocks noGrp="1"/>
          </p:cNvSpPr>
          <p:nvPr>
            <p:ph type="sldNum" sz="quarter" idx="5"/>
          </p:nvPr>
        </p:nvSpPr>
        <p:spPr/>
        <p:txBody>
          <a:bodyPr/>
          <a:lstStyle/>
          <a:p>
            <a:fld id="{D496092F-51C9-4DDD-94BB-17B4242AD966}" type="slidenum">
              <a:rPr lang="zh-CN" altLang="en-US" smtClean="0"/>
              <a:t>20</a:t>
            </a:fld>
            <a:endParaRPr lang="zh-CN" altLang="en-US"/>
          </a:p>
        </p:txBody>
      </p:sp>
    </p:spTree>
    <p:extLst>
      <p:ext uri="{BB962C8B-B14F-4D97-AF65-F5344CB8AC3E}">
        <p14:creationId xmlns:p14="http://schemas.microsoft.com/office/powerpoint/2010/main" val="738076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4B006-E736-9C9C-EAFE-EB6D0304BBD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A5A9FD8-A9EA-D30D-5378-8B2BDDF8A8F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1D57E8B-8131-56CF-7957-A7901241C6D1}"/>
              </a:ext>
            </a:extLst>
          </p:cNvPr>
          <p:cNvSpPr>
            <a:spLocks noGrp="1"/>
          </p:cNvSpPr>
          <p:nvPr>
            <p:ph type="body" idx="1"/>
          </p:nvPr>
        </p:nvSpPr>
        <p:spPr/>
        <p:txBody>
          <a:bodyPr/>
          <a:lstStyle/>
          <a:p>
            <a:r>
              <a:rPr lang="en-US" altLang="zh-CN" sz="1800" b="0" i="0" dirty="0">
                <a:solidFill>
                  <a:srgbClr val="000000"/>
                </a:solidFill>
                <a:effectLst/>
                <a:latin typeface="NimbusRomNo9L-Regu"/>
              </a:rPr>
              <a:t>To further diagnose MCG’s undesirable Interactive Latency, we contacted the developers of the measured commercial MCG platforms.</a:t>
            </a:r>
          </a:p>
          <a:p>
            <a:r>
              <a:rPr lang="en-US" altLang="zh-CN" sz="1800" b="0" i="0" dirty="0">
                <a:solidFill>
                  <a:srgbClr val="000000"/>
                </a:solidFill>
                <a:effectLst/>
                <a:latin typeface="NimbusRomNo9L-Regu"/>
              </a:rPr>
              <a:t>Eventually, the developers of X-MCG agreed to share their design and collaborate with us to diagnose the undesirable interactive latency atop their platform.</a:t>
            </a:r>
          </a:p>
          <a:p>
            <a:r>
              <a:rPr lang="en-US" altLang="zh-CN" sz="1800" b="0" i="0" dirty="0">
                <a:solidFill>
                  <a:srgbClr val="000000"/>
                </a:solidFill>
                <a:effectLst/>
                <a:latin typeface="NimbusRomNo9L-Regu"/>
              </a:rPr>
              <a:t>The high-level interactive loop of X-MCG</a:t>
            </a:r>
            <a:r>
              <a:rPr lang="en-US" altLang="zh-CN" dirty="0"/>
              <a:t> is shown in this figure.</a:t>
            </a:r>
            <a:br>
              <a:rPr lang="en-US" altLang="zh-CN" dirty="0"/>
            </a:br>
            <a:r>
              <a:rPr lang="en-US" altLang="zh-CN" sz="9600" b="0" i="0" dirty="0">
                <a:solidFill>
                  <a:srgbClr val="000000"/>
                </a:solidFill>
                <a:effectLst/>
                <a:latin typeface="NimbusRomNo9L-Regu"/>
              </a:rPr>
              <a:t>As shown, a total of 5 </a:t>
            </a:r>
            <a:r>
              <a:rPr lang="en-US" altLang="zh-CN" sz="9600" b="0" i="0" dirty="0" err="1">
                <a:solidFill>
                  <a:srgbClr val="000000"/>
                </a:solidFill>
                <a:effectLst/>
                <a:latin typeface="NimbusRomNo9L-Regu"/>
              </a:rPr>
              <a:t>VSync</a:t>
            </a:r>
            <a:r>
              <a:rPr lang="en-US" altLang="zh-CN" sz="9600" b="0" i="0" dirty="0">
                <a:solidFill>
                  <a:srgbClr val="000000"/>
                </a:solidFill>
                <a:effectLst/>
                <a:latin typeface="NimbusRomNo9L-Regu"/>
              </a:rPr>
              <a:t> events exist to synchronize the paces of different stages in the graphics pipeline.</a:t>
            </a:r>
            <a:br>
              <a:rPr lang="en-US" altLang="zh-CN" sz="9600" dirty="0"/>
            </a:br>
            <a:br>
              <a:rPr lang="en-US" altLang="zh-CN" sz="9600" dirty="0"/>
            </a:br>
            <a:br>
              <a:rPr lang="en-US" altLang="zh-CN" sz="7200" dirty="0"/>
            </a:br>
            <a:br>
              <a:rPr lang="en-US" altLang="zh-CN" sz="5400" dirty="0"/>
            </a:br>
            <a:br>
              <a:rPr lang="en-US" altLang="zh-CN" sz="4000" dirty="0"/>
            </a:br>
            <a:br>
              <a:rPr lang="en-US" altLang="zh-CN" sz="2800" dirty="0"/>
            </a:br>
            <a:endParaRPr lang="en-US" altLang="zh-CN" sz="1800" b="0" i="0" dirty="0">
              <a:solidFill>
                <a:srgbClr val="000000"/>
              </a:solidFill>
              <a:effectLst/>
              <a:latin typeface="NimbusRomNo9L-Regu"/>
            </a:endParaRPr>
          </a:p>
          <a:p>
            <a:endParaRPr lang="en-US" altLang="zh-CN" sz="1800" b="0" i="0" dirty="0">
              <a:solidFill>
                <a:srgbClr val="000000"/>
              </a:solidFill>
              <a:effectLst/>
              <a:latin typeface="NimbusRomNo9L-Regu"/>
            </a:endParaRPr>
          </a:p>
          <a:p>
            <a:br>
              <a:rPr lang="en-US" altLang="zh-CN" dirty="0"/>
            </a:br>
            <a:br>
              <a:rPr lang="en-US" altLang="zh-CN" dirty="0"/>
            </a:br>
            <a:br>
              <a:rPr lang="en-US" altLang="zh-CN" dirty="0"/>
            </a:br>
            <a:br>
              <a:rPr lang="en-US" altLang="zh-CN" dirty="0"/>
            </a:br>
            <a:br>
              <a:rPr lang="en-US" altLang="zh-CN" dirty="0"/>
            </a:b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D4B50191-C1CA-290E-7C41-C3A1B0776CC8}"/>
              </a:ext>
            </a:extLst>
          </p:cNvPr>
          <p:cNvSpPr>
            <a:spLocks noGrp="1"/>
          </p:cNvSpPr>
          <p:nvPr>
            <p:ph type="sldNum" sz="quarter" idx="5"/>
          </p:nvPr>
        </p:nvSpPr>
        <p:spPr/>
        <p:txBody>
          <a:bodyPr/>
          <a:lstStyle/>
          <a:p>
            <a:fld id="{D496092F-51C9-4DDD-94BB-17B4242AD966}" type="slidenum">
              <a:rPr lang="zh-CN" altLang="en-US" smtClean="0"/>
              <a:t>21</a:t>
            </a:fld>
            <a:endParaRPr lang="zh-CN" altLang="en-US"/>
          </a:p>
        </p:txBody>
      </p:sp>
    </p:spTree>
    <p:extLst>
      <p:ext uri="{BB962C8B-B14F-4D97-AF65-F5344CB8AC3E}">
        <p14:creationId xmlns:p14="http://schemas.microsoft.com/office/powerpoint/2010/main" val="1641613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EFE43-F656-862E-660C-DEE9DDA8451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1B57440-3E7F-DFEA-243B-35C20DBA1EC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4DC4F90-B89B-3F9D-538A-51CA54A23E05}"/>
              </a:ext>
            </a:extLst>
          </p:cNvPr>
          <p:cNvSpPr>
            <a:spLocks noGrp="1"/>
          </p:cNvSpPr>
          <p:nvPr>
            <p:ph type="body" idx="1"/>
          </p:nvPr>
        </p:nvSpPr>
        <p:spPr/>
        <p:txBody>
          <a:bodyPr/>
          <a:lstStyle/>
          <a:p>
            <a:r>
              <a:rPr lang="en-US" altLang="zh-CN" dirty="0"/>
              <a:t>The interactive loop of X-MCG </a:t>
            </a:r>
            <a:r>
              <a:rPr lang="en-US" altLang="zh-CN" sz="1800" b="0" i="0" dirty="0">
                <a:solidFill>
                  <a:srgbClr val="000000"/>
                </a:solidFill>
                <a:effectLst/>
                <a:latin typeface="NimbusRomNo9L-Regu"/>
              </a:rPr>
              <a:t>comprises as many as 16 stages including 5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events.</a:t>
            </a:r>
          </a:p>
          <a:p>
            <a:r>
              <a:rPr lang="en-US" altLang="zh-CN" sz="1800" b="0" i="0" dirty="0">
                <a:solidFill>
                  <a:srgbClr val="000000"/>
                </a:solidFill>
                <a:effectLst/>
                <a:latin typeface="NimbusRomNo9L-Regu"/>
              </a:rPr>
              <a:t>It involves complex interactions among multiple agents, as shown in this figure.</a:t>
            </a:r>
            <a:endParaRPr lang="zh-CN" altLang="en-US" dirty="0"/>
          </a:p>
        </p:txBody>
      </p:sp>
      <p:sp>
        <p:nvSpPr>
          <p:cNvPr id="4" name="灯片编号占位符 3">
            <a:extLst>
              <a:ext uri="{FF2B5EF4-FFF2-40B4-BE49-F238E27FC236}">
                <a16:creationId xmlns:a16="http://schemas.microsoft.com/office/drawing/2014/main" id="{19C4603D-0743-B436-945E-E858CA57CF2C}"/>
              </a:ext>
            </a:extLst>
          </p:cNvPr>
          <p:cNvSpPr>
            <a:spLocks noGrp="1"/>
          </p:cNvSpPr>
          <p:nvPr>
            <p:ph type="sldNum" sz="quarter" idx="5"/>
          </p:nvPr>
        </p:nvSpPr>
        <p:spPr/>
        <p:txBody>
          <a:bodyPr/>
          <a:lstStyle/>
          <a:p>
            <a:fld id="{D496092F-51C9-4DDD-94BB-17B4242AD966}" type="slidenum">
              <a:rPr lang="zh-CN" altLang="en-US" smtClean="0"/>
              <a:t>22</a:t>
            </a:fld>
            <a:endParaRPr lang="zh-CN" altLang="en-US"/>
          </a:p>
        </p:txBody>
      </p:sp>
    </p:spTree>
    <p:extLst>
      <p:ext uri="{BB962C8B-B14F-4D97-AF65-F5344CB8AC3E}">
        <p14:creationId xmlns:p14="http://schemas.microsoft.com/office/powerpoint/2010/main" val="655371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3192B-CF25-D446-F77B-B1AD8D90BAC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75F2AD9-CAEA-E6D7-A2BB-562111ED45F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A0BBC49-27BC-08CB-B06B-3F64AA2B0EE0}"/>
              </a:ext>
            </a:extLst>
          </p:cNvPr>
          <p:cNvSpPr>
            <a:spLocks noGrp="1"/>
          </p:cNvSpPr>
          <p:nvPr>
            <p:ph type="body" idx="1"/>
          </p:nvPr>
        </p:nvSpPr>
        <p:spPr/>
        <p:txBody>
          <a:bodyPr/>
          <a:lstStyle/>
          <a:p>
            <a:r>
              <a:rPr lang="en-US" altLang="zh-CN" sz="1800" b="0" i="0" dirty="0">
                <a:solidFill>
                  <a:srgbClr val="000000"/>
                </a:solidFill>
                <a:effectLst/>
                <a:latin typeface="NimbusRomNo9L-Regu"/>
              </a:rPr>
              <a:t>Among the 16 stages, we want to uncover which ones contribute the most to the interactive latency.</a:t>
            </a:r>
          </a:p>
          <a:p>
            <a:r>
              <a:rPr lang="en-US" altLang="zh-CN" sz="1800" b="0" i="0" dirty="0">
                <a:solidFill>
                  <a:srgbClr val="000000"/>
                </a:solidFill>
                <a:effectLst/>
                <a:latin typeface="NimbusRomNo9L-Regu"/>
              </a:rPr>
              <a:t>To this end, we conduct an in-depth measurement on the end-to-end loop of X-MCG using 10 phones whose OSes are tailored for detailed latency recording.</a:t>
            </a:r>
          </a:p>
          <a:p>
            <a:r>
              <a:rPr lang="en-US" altLang="zh-CN" sz="1800" b="0" i="0" dirty="0">
                <a:solidFill>
                  <a:srgbClr val="000000"/>
                </a:solidFill>
                <a:effectLst/>
                <a:latin typeface="NimbusRomNo9L-Regu"/>
              </a:rPr>
              <a:t>To precisely trace the data flow of a specific game frame in a lightweight manner, we measure passively by instrumenting relevant system modules and recording the timestamps of relevant network packets.</a:t>
            </a:r>
            <a:br>
              <a:rPr lang="en-US" altLang="zh-CN" sz="2800" dirty="0"/>
            </a:br>
            <a:r>
              <a:rPr lang="en-US" altLang="zh-CN" sz="1800" b="0" i="0" dirty="0">
                <a:solidFill>
                  <a:srgbClr val="000000"/>
                </a:solidFill>
                <a:effectLst/>
                <a:latin typeface="NimbusRomNo9L-Regu"/>
              </a:rPr>
              <a:t> </a:t>
            </a:r>
            <a:br>
              <a:rPr lang="en-US" altLang="zh-CN" dirty="0"/>
            </a:br>
            <a:br>
              <a:rPr lang="en-US" altLang="zh-CN" dirty="0"/>
            </a:b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E98728E2-67FA-ECB0-B8D5-641ACCE7C4C0}"/>
              </a:ext>
            </a:extLst>
          </p:cNvPr>
          <p:cNvSpPr>
            <a:spLocks noGrp="1"/>
          </p:cNvSpPr>
          <p:nvPr>
            <p:ph type="sldNum" sz="quarter" idx="5"/>
          </p:nvPr>
        </p:nvSpPr>
        <p:spPr/>
        <p:txBody>
          <a:bodyPr/>
          <a:lstStyle/>
          <a:p>
            <a:fld id="{D496092F-51C9-4DDD-94BB-17B4242AD966}" type="slidenum">
              <a:rPr lang="zh-CN" altLang="en-US" smtClean="0"/>
              <a:t>23</a:t>
            </a:fld>
            <a:endParaRPr lang="zh-CN" altLang="en-US"/>
          </a:p>
        </p:txBody>
      </p:sp>
    </p:spTree>
    <p:extLst>
      <p:ext uri="{BB962C8B-B14F-4D97-AF65-F5344CB8AC3E}">
        <p14:creationId xmlns:p14="http://schemas.microsoft.com/office/powerpoint/2010/main" val="1243077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33D609-ACD7-8357-0122-B983099A669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421EC6D-D130-F504-1804-1E605E1E5FB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01E682-C8E0-CDF5-31C9-625AEE0146E4}"/>
              </a:ext>
            </a:extLst>
          </p:cNvPr>
          <p:cNvSpPr>
            <a:spLocks noGrp="1"/>
          </p:cNvSpPr>
          <p:nvPr>
            <p:ph type="body" idx="1"/>
          </p:nvPr>
        </p:nvSpPr>
        <p:spPr/>
        <p:txBody>
          <a:bodyPr/>
          <a:lstStyle/>
          <a:p>
            <a:r>
              <a:rPr lang="en-US" altLang="zh-CN" sz="1800" b="0" i="0" dirty="0">
                <a:solidFill>
                  <a:srgbClr val="000000"/>
                </a:solidFill>
                <a:effectLst/>
                <a:latin typeface="NimbusRomNo9L-Regu"/>
              </a:rPr>
              <a:t>We classify the delays of the measurable stages in the loop into six categories, including Network,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Game Rendering, Layer Composition, Video Processing, and Others.</a:t>
            </a:r>
            <a:r>
              <a:rPr lang="en-US" altLang="zh-CN" sz="2800" dirty="0"/>
              <a:t> </a:t>
            </a:r>
            <a:endParaRPr lang="en-US" altLang="zh-CN" sz="1800" b="0" i="0" dirty="0">
              <a:solidFill>
                <a:srgbClr val="000000"/>
              </a:solidFill>
              <a:effectLst/>
              <a:latin typeface="NimbusRomNo9L-Regu"/>
            </a:endParaRPr>
          </a:p>
          <a:p>
            <a:r>
              <a:rPr lang="en-US" altLang="zh-CN" sz="1800" b="0" i="0" dirty="0">
                <a:solidFill>
                  <a:srgbClr val="000000"/>
                </a:solidFill>
                <a:effectLst/>
                <a:latin typeface="NimbusRomNo9L-Regu"/>
              </a:rPr>
              <a:t>Results in this table show that in terms of mean latency, the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mechanism contributes the most to the non-network latency, even more than Game Rendering and Video Processing.</a:t>
            </a:r>
            <a:endParaRPr lang="zh-CN" altLang="en-US" dirty="0"/>
          </a:p>
        </p:txBody>
      </p:sp>
      <p:sp>
        <p:nvSpPr>
          <p:cNvPr id="4" name="灯片编号占位符 3">
            <a:extLst>
              <a:ext uri="{FF2B5EF4-FFF2-40B4-BE49-F238E27FC236}">
                <a16:creationId xmlns:a16="http://schemas.microsoft.com/office/drawing/2014/main" id="{43DE0086-611F-403E-012D-321967ACF723}"/>
              </a:ext>
            </a:extLst>
          </p:cNvPr>
          <p:cNvSpPr>
            <a:spLocks noGrp="1"/>
          </p:cNvSpPr>
          <p:nvPr>
            <p:ph type="sldNum" sz="quarter" idx="5"/>
          </p:nvPr>
        </p:nvSpPr>
        <p:spPr/>
        <p:txBody>
          <a:bodyPr/>
          <a:lstStyle/>
          <a:p>
            <a:fld id="{D496092F-51C9-4DDD-94BB-17B4242AD966}" type="slidenum">
              <a:rPr lang="zh-CN" altLang="en-US" smtClean="0"/>
              <a:t>24</a:t>
            </a:fld>
            <a:endParaRPr lang="zh-CN" altLang="en-US"/>
          </a:p>
        </p:txBody>
      </p:sp>
    </p:spTree>
    <p:extLst>
      <p:ext uri="{BB962C8B-B14F-4D97-AF65-F5344CB8AC3E}">
        <p14:creationId xmlns:p14="http://schemas.microsoft.com/office/powerpoint/2010/main" val="1696973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30F02-CE19-FAA8-C1F0-22A47433153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1474FB-0FDF-AA80-02E9-DBB54BB4661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1CAE8397-E1C9-321B-3E3F-927F8A64EDC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how can we minimize the </a:t>
            </a:r>
            <a:r>
              <a:rPr lang="en-US" altLang="zh-CN" dirty="0" err="1"/>
              <a:t>VSync</a:t>
            </a:r>
            <a:r>
              <a:rPr lang="en-US" altLang="zh-CN" dirty="0"/>
              <a:t>-induced delay? </a:t>
            </a:r>
            <a:r>
              <a:rPr lang="en-US" altLang="zh-CN" dirty="0">
                <a:latin typeface="Calibri" panose="020F0502020204030204" pitchFamily="34" charset="0"/>
                <a:ea typeface="Calibri" panose="020F0502020204030204" pitchFamily="34" charset="0"/>
                <a:cs typeface="Calibri" panose="020F0502020204030204" pitchFamily="34" charset="0"/>
              </a:rPr>
              <a:t>Are these </a:t>
            </a:r>
            <a:r>
              <a:rPr lang="en-US" altLang="zh-CN" dirty="0" err="1">
                <a:latin typeface="Calibri" panose="020F0502020204030204" pitchFamily="34" charset="0"/>
                <a:ea typeface="Calibri" panose="020F0502020204030204" pitchFamily="34" charset="0"/>
                <a:cs typeface="Calibri" panose="020F0502020204030204" pitchFamily="34" charset="0"/>
              </a:rPr>
              <a:t>VSync</a:t>
            </a:r>
            <a:r>
              <a:rPr lang="en-US" altLang="zh-CN" dirty="0">
                <a:latin typeface="Calibri" panose="020F0502020204030204" pitchFamily="34" charset="0"/>
                <a:ea typeface="Calibri" panose="020F0502020204030204" pitchFamily="34" charset="0"/>
                <a:cs typeface="Calibri" panose="020F0502020204030204" pitchFamily="34" charset="0"/>
              </a:rPr>
              <a:t> events all necessary? Is it possible to disable </a:t>
            </a:r>
            <a:r>
              <a:rPr lang="en-US" altLang="zh-CN" dirty="0" err="1">
                <a:latin typeface="Calibri" panose="020F0502020204030204" pitchFamily="34" charset="0"/>
                <a:ea typeface="Calibri" panose="020F0502020204030204" pitchFamily="34" charset="0"/>
                <a:cs typeface="Calibri" panose="020F0502020204030204" pitchFamily="34" charset="0"/>
              </a:rPr>
              <a:t>VSync</a:t>
            </a:r>
            <a:r>
              <a:rPr lang="en-US" altLang="zh-CN" dirty="0">
                <a:latin typeface="Calibri" panose="020F0502020204030204" pitchFamily="34" charset="0"/>
                <a:ea typeface="Calibri" panose="020F0502020204030204" pitchFamily="34" charset="0"/>
                <a:cs typeface="Calibri" panose="020F0502020204030204" pitchFamily="34" charset="0"/>
              </a:rPr>
              <a:t>?</a:t>
            </a:r>
            <a:br>
              <a:rPr lang="en-US" altLang="zh-CN" dirty="0"/>
            </a:br>
            <a:r>
              <a:rPr lang="en-US" altLang="zh-CN" dirty="0"/>
              <a:t> </a:t>
            </a:r>
            <a:br>
              <a:rPr lang="en-US" altLang="zh-CN" dirty="0"/>
            </a:br>
            <a:br>
              <a:rPr lang="en-US" altLang="zh-CN" dirty="0"/>
            </a:br>
            <a:endParaRPr lang="en-US" altLang="zh-CN" dirty="0"/>
          </a:p>
          <a:p>
            <a:endParaRPr lang="zh-CN" altLang="en-US" dirty="0"/>
          </a:p>
        </p:txBody>
      </p:sp>
      <p:sp>
        <p:nvSpPr>
          <p:cNvPr id="4" name="灯片编号占位符 3">
            <a:extLst>
              <a:ext uri="{FF2B5EF4-FFF2-40B4-BE49-F238E27FC236}">
                <a16:creationId xmlns:a16="http://schemas.microsoft.com/office/drawing/2014/main" id="{15B6DF91-C8EA-9FA8-20A0-B4BB31AD84FC}"/>
              </a:ext>
            </a:extLst>
          </p:cNvPr>
          <p:cNvSpPr>
            <a:spLocks noGrp="1"/>
          </p:cNvSpPr>
          <p:nvPr>
            <p:ph type="sldNum" sz="quarter" idx="5"/>
          </p:nvPr>
        </p:nvSpPr>
        <p:spPr/>
        <p:txBody>
          <a:bodyPr/>
          <a:lstStyle/>
          <a:p>
            <a:fld id="{D496092F-51C9-4DDD-94BB-17B4242AD966}" type="slidenum">
              <a:rPr lang="zh-CN" altLang="en-US" smtClean="0"/>
              <a:t>25</a:t>
            </a:fld>
            <a:endParaRPr lang="zh-CN" altLang="en-US"/>
          </a:p>
        </p:txBody>
      </p:sp>
    </p:spTree>
    <p:extLst>
      <p:ext uri="{BB962C8B-B14F-4D97-AF65-F5344CB8AC3E}">
        <p14:creationId xmlns:p14="http://schemas.microsoft.com/office/powerpoint/2010/main" val="3429151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AC0DD-2813-0EF7-6FCE-7BE7603F317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746F31B-3244-EB0E-4A0B-290940A0E29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43F565-F658-DCC7-1B39-255D47A9B2CB}"/>
              </a:ext>
            </a:extLst>
          </p:cNvPr>
          <p:cNvSpPr>
            <a:spLocks noGrp="1"/>
          </p:cNvSpPr>
          <p:nvPr>
            <p:ph type="body" idx="1"/>
          </p:nvPr>
        </p:nvSpPr>
        <p:spPr/>
        <p:txBody>
          <a:bodyPr/>
          <a:lstStyle/>
          <a:p>
            <a:r>
              <a:rPr lang="en-US" altLang="zh-CN" sz="1200" b="0" i="0" dirty="0">
                <a:solidFill>
                  <a:srgbClr val="000000"/>
                </a:solidFill>
                <a:effectLst/>
                <a:latin typeface="NimbusRomNo9L-Regu"/>
              </a:rPr>
              <a:t>To answer these questions, we delve deep into the loop and discover that 5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events are tightly coupled with other stages.</a:t>
            </a:r>
          </a:p>
          <a:p>
            <a:r>
              <a:rPr lang="en-US" altLang="zh-CN" sz="1200" b="0" i="0" dirty="0">
                <a:solidFill>
                  <a:srgbClr val="000000"/>
                </a:solidFill>
                <a:effectLst/>
                <a:latin typeface="NimbusRomNo9L-Regu"/>
              </a:rPr>
              <a:t>VSync1 has been built into modern game engines like Unity and</a:t>
            </a:r>
            <a:r>
              <a:rPr lang="en-US" altLang="zh-CN" dirty="0"/>
              <a:t> </a:t>
            </a:r>
            <a:r>
              <a:rPr lang="en-US" altLang="zh-CN" sz="1200" b="0" i="0" dirty="0">
                <a:solidFill>
                  <a:srgbClr val="000000"/>
                </a:solidFill>
                <a:effectLst/>
                <a:latin typeface="NimbusRomNo9L-Regu"/>
              </a:rPr>
              <a:t>Unreal.</a:t>
            </a:r>
          </a:p>
          <a:p>
            <a:r>
              <a:rPr lang="en-US" altLang="zh-CN" sz="1200" b="0" i="0" dirty="0">
                <a:solidFill>
                  <a:srgbClr val="000000"/>
                </a:solidFill>
                <a:effectLst/>
                <a:latin typeface="NimbusRomNo9L-Regu"/>
              </a:rPr>
              <a:t>VSync2, VSync3, and VSync5 are required by core graphics modules of both cloud-side and client-side Android systems.</a:t>
            </a:r>
          </a:p>
          <a:p>
            <a:r>
              <a:rPr lang="en-US" altLang="zh-CN" sz="1200" b="0" i="0" dirty="0">
                <a:solidFill>
                  <a:srgbClr val="000000"/>
                </a:solidFill>
                <a:effectLst/>
                <a:latin typeface="NimbusRomNo9L-Regu"/>
              </a:rPr>
              <a:t>VSync4 is necessitated by the video encoder to encode videos at user-defined frame rates.</a:t>
            </a:r>
          </a:p>
          <a:p>
            <a:br>
              <a:rPr lang="en-US" altLang="zh-CN" dirty="0"/>
            </a:br>
            <a:endParaRPr lang="zh-CN" altLang="en-US" dirty="0"/>
          </a:p>
        </p:txBody>
      </p:sp>
      <p:sp>
        <p:nvSpPr>
          <p:cNvPr id="4" name="灯片编号占位符 3">
            <a:extLst>
              <a:ext uri="{FF2B5EF4-FFF2-40B4-BE49-F238E27FC236}">
                <a16:creationId xmlns:a16="http://schemas.microsoft.com/office/drawing/2014/main" id="{6250F9C7-D642-D923-0CD6-498C2A4C14B6}"/>
              </a:ext>
            </a:extLst>
          </p:cNvPr>
          <p:cNvSpPr>
            <a:spLocks noGrp="1"/>
          </p:cNvSpPr>
          <p:nvPr>
            <p:ph type="sldNum" sz="quarter" idx="5"/>
          </p:nvPr>
        </p:nvSpPr>
        <p:spPr/>
        <p:txBody>
          <a:bodyPr/>
          <a:lstStyle/>
          <a:p>
            <a:fld id="{D496092F-51C9-4DDD-94BB-17B4242AD966}" type="slidenum">
              <a:rPr lang="zh-CN" altLang="en-US" smtClean="0"/>
              <a:t>26</a:t>
            </a:fld>
            <a:endParaRPr lang="zh-CN" altLang="en-US"/>
          </a:p>
        </p:txBody>
      </p:sp>
    </p:spTree>
    <p:extLst>
      <p:ext uri="{BB962C8B-B14F-4D97-AF65-F5344CB8AC3E}">
        <p14:creationId xmlns:p14="http://schemas.microsoft.com/office/powerpoint/2010/main" val="4532747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F980B-BC41-C5D4-9CFC-C4589B5EEE9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798B43-20AE-DD24-FDF1-2ECC4F71CD3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ADB4E91-F924-276B-D92C-74DBED7B5688}"/>
              </a:ext>
            </a:extLst>
          </p:cNvPr>
          <p:cNvSpPr>
            <a:spLocks noGrp="1"/>
          </p:cNvSpPr>
          <p:nvPr>
            <p:ph type="body" idx="1"/>
          </p:nvPr>
        </p:nvSpPr>
        <p:spPr/>
        <p:txBody>
          <a:bodyPr/>
          <a:lstStyle/>
          <a:p>
            <a:r>
              <a:rPr lang="en-US" altLang="zh-CN" sz="1200" b="0" i="0" dirty="0">
                <a:solidFill>
                  <a:srgbClr val="000000"/>
                </a:solidFill>
                <a:effectLst/>
                <a:latin typeface="NimbusRomNo9L-Regu"/>
              </a:rPr>
              <a:t>Fortunately, while all the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events are </a:t>
            </a:r>
            <a:r>
              <a:rPr lang="en-US" altLang="zh-CN" sz="1200" b="0" i="1" dirty="0">
                <a:solidFill>
                  <a:srgbClr val="000000"/>
                </a:solidFill>
                <a:effectLst/>
                <a:latin typeface="NimbusRomNo9L-ReguItal"/>
              </a:rPr>
              <a:t>structurally </a:t>
            </a:r>
            <a:r>
              <a:rPr lang="en-US" altLang="zh-CN" sz="1200" b="0" i="0" dirty="0">
                <a:solidFill>
                  <a:srgbClr val="000000"/>
                </a:solidFill>
                <a:effectLst/>
                <a:latin typeface="NimbusRomNo9L-Regu"/>
              </a:rPr>
              <a:t>required and are hard to disable from the perspective of an MCG platform, not every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event is </a:t>
            </a:r>
            <a:r>
              <a:rPr lang="en-US" altLang="zh-CN" sz="1200" b="0" i="1" dirty="0">
                <a:solidFill>
                  <a:srgbClr val="000000"/>
                </a:solidFill>
                <a:effectLst/>
                <a:latin typeface="NimbusRomNo9L-ReguItal"/>
              </a:rPr>
              <a:t>functionally </a:t>
            </a:r>
            <a:r>
              <a:rPr lang="en-US" altLang="zh-CN" sz="1200" b="0" i="0" dirty="0">
                <a:solidFill>
                  <a:srgbClr val="000000"/>
                </a:solidFill>
                <a:effectLst/>
                <a:latin typeface="NimbusRomNo9L-Regu"/>
              </a:rPr>
              <a:t>useful.</a:t>
            </a:r>
          </a:p>
          <a:p>
            <a:r>
              <a:rPr lang="en-US" altLang="zh-CN" sz="1200" b="0" i="0" dirty="0">
                <a:solidFill>
                  <a:srgbClr val="000000"/>
                </a:solidFill>
                <a:effectLst/>
                <a:latin typeface="NimbusRomNo9L-Regu"/>
              </a:rPr>
              <a:t>In the context of MCG, games are usually the only foreground apps besides system UIs,</a:t>
            </a:r>
          </a:p>
          <a:p>
            <a:r>
              <a:rPr lang="en-US" altLang="zh-CN" sz="1200" b="0" i="0" dirty="0">
                <a:solidFill>
                  <a:srgbClr val="000000"/>
                </a:solidFill>
                <a:effectLst/>
                <a:latin typeface="NimbusRomNo9L-Regu"/>
              </a:rPr>
              <a:t>so Layer Composition and Virtual Display in the guest Android system only append game-irrelevant system UIs to a frame in almost all cases.</a:t>
            </a:r>
          </a:p>
          <a:p>
            <a:r>
              <a:rPr lang="en-US" altLang="zh-CN" sz="1200" b="0" i="0" dirty="0">
                <a:solidFill>
                  <a:srgbClr val="000000"/>
                </a:solidFill>
                <a:effectLst/>
                <a:latin typeface="NimbusRomNo9L-Regu"/>
              </a:rPr>
              <a:t>Thus, these stages along with their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events are </a:t>
            </a:r>
            <a:r>
              <a:rPr lang="en-US" altLang="zh-CN" sz="1200" b="0" i="1" dirty="0">
                <a:solidFill>
                  <a:srgbClr val="000000"/>
                </a:solidFill>
                <a:effectLst/>
                <a:latin typeface="NimbusRomNo9L-ReguItal"/>
              </a:rPr>
              <a:t>functionally </a:t>
            </a:r>
            <a:r>
              <a:rPr lang="en-US" altLang="zh-CN" sz="1200" b="0" i="0" dirty="0">
                <a:solidFill>
                  <a:srgbClr val="000000"/>
                </a:solidFill>
                <a:effectLst/>
                <a:latin typeface="NimbusRomNo9L-Regu"/>
              </a:rPr>
              <a:t>unnecessary for MCG, as the game frames are ready to be displayed on the client after Game Rendering.</a:t>
            </a:r>
          </a:p>
          <a:p>
            <a:r>
              <a:rPr lang="en-US" altLang="zh-CN" sz="1200" b="0" i="0" dirty="0">
                <a:solidFill>
                  <a:srgbClr val="000000"/>
                </a:solidFill>
                <a:effectLst/>
                <a:latin typeface="NimbusRomNo9L-Regu"/>
              </a:rPr>
              <a:t>This motivates our attempt to bypass some </a:t>
            </a:r>
            <a:r>
              <a:rPr lang="en-US" altLang="zh-CN" sz="1200" b="0" i="0" dirty="0" err="1">
                <a:solidFill>
                  <a:srgbClr val="000000"/>
                </a:solidFill>
                <a:effectLst/>
                <a:latin typeface="NimbusRomNo9L-Regu"/>
              </a:rPr>
              <a:t>VSync</a:t>
            </a:r>
            <a:r>
              <a:rPr lang="en-US" altLang="zh-CN" sz="1200" b="0" i="0" dirty="0">
                <a:solidFill>
                  <a:srgbClr val="000000"/>
                </a:solidFill>
                <a:effectLst/>
                <a:latin typeface="NimbusRomNo9L-Regu"/>
              </a:rPr>
              <a:t> events and decouple game rendering from the lengthy graphics pipeline, hoping to avoid or reduce their impact on the interactive latency.</a:t>
            </a:r>
            <a:r>
              <a:rPr lang="en-US" altLang="zh-CN" dirty="0"/>
              <a:t> </a:t>
            </a:r>
            <a:endParaRPr lang="zh-CN" altLang="en-US" dirty="0"/>
          </a:p>
        </p:txBody>
      </p:sp>
      <p:sp>
        <p:nvSpPr>
          <p:cNvPr id="4" name="灯片编号占位符 3">
            <a:extLst>
              <a:ext uri="{FF2B5EF4-FFF2-40B4-BE49-F238E27FC236}">
                <a16:creationId xmlns:a16="http://schemas.microsoft.com/office/drawing/2014/main" id="{A786C852-5AF6-F2CF-0CAC-72F5B5CA1E10}"/>
              </a:ext>
            </a:extLst>
          </p:cNvPr>
          <p:cNvSpPr>
            <a:spLocks noGrp="1"/>
          </p:cNvSpPr>
          <p:nvPr>
            <p:ph type="sldNum" sz="quarter" idx="5"/>
          </p:nvPr>
        </p:nvSpPr>
        <p:spPr/>
        <p:txBody>
          <a:bodyPr/>
          <a:lstStyle/>
          <a:p>
            <a:fld id="{D496092F-51C9-4DDD-94BB-17B4242AD966}" type="slidenum">
              <a:rPr lang="zh-CN" altLang="en-US" smtClean="0"/>
              <a:t>27</a:t>
            </a:fld>
            <a:endParaRPr lang="zh-CN" altLang="en-US"/>
          </a:p>
        </p:txBody>
      </p:sp>
    </p:spTree>
    <p:extLst>
      <p:ext uri="{BB962C8B-B14F-4D97-AF65-F5344CB8AC3E}">
        <p14:creationId xmlns:p14="http://schemas.microsoft.com/office/powerpoint/2010/main" val="2826117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4B704-18DE-E878-B4D0-4AE4CF365C2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87B8320-36D9-C704-7069-73CCC8C63F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E9B0478-A31C-1B49-D381-8AE633C092B9}"/>
              </a:ext>
            </a:extLst>
          </p:cNvPr>
          <p:cNvSpPr>
            <a:spLocks noGrp="1"/>
          </p:cNvSpPr>
          <p:nvPr>
            <p:ph type="body" idx="1"/>
          </p:nvPr>
        </p:nvSpPr>
        <p:spPr/>
        <p:txBody>
          <a:bodyPr/>
          <a:lstStyle/>
          <a:p>
            <a:r>
              <a:rPr lang="en-US" altLang="zh-CN" sz="1800" b="0" i="0" dirty="0">
                <a:solidFill>
                  <a:srgbClr val="000000"/>
                </a:solidFill>
                <a:effectLst/>
                <a:latin typeface="NimbusRomNo9L-Regu"/>
              </a:rPr>
              <a:t>Guided by our diagnosis insights, we design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an adaptive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regulator.</a:t>
            </a:r>
          </a:p>
          <a:p>
            <a:r>
              <a:rPr lang="en-US" altLang="zh-CN" sz="1800" b="0" i="0" dirty="0">
                <a:solidFill>
                  <a:srgbClr val="000000"/>
                </a:solidFill>
                <a:effectLst/>
                <a:latin typeface="NimbusRomNo9L-Regu"/>
              </a:rPr>
              <a:t>This figure shows the architectural overview of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which streamlines the interactive loop of X-MCG by cropping the cloud-side graphics pipeline and stitching it to the client-side pipeline in a fine-grained manner.</a:t>
            </a:r>
            <a:br>
              <a:rPr lang="en-US" altLang="zh-CN" dirty="0"/>
            </a:br>
            <a:endParaRPr lang="zh-CN" altLang="en-US" dirty="0"/>
          </a:p>
        </p:txBody>
      </p:sp>
      <p:sp>
        <p:nvSpPr>
          <p:cNvPr id="4" name="灯片编号占位符 3">
            <a:extLst>
              <a:ext uri="{FF2B5EF4-FFF2-40B4-BE49-F238E27FC236}">
                <a16:creationId xmlns:a16="http://schemas.microsoft.com/office/drawing/2014/main" id="{C258994B-D0FC-E90B-4779-695414AF062B}"/>
              </a:ext>
            </a:extLst>
          </p:cNvPr>
          <p:cNvSpPr>
            <a:spLocks noGrp="1"/>
          </p:cNvSpPr>
          <p:nvPr>
            <p:ph type="sldNum" sz="quarter" idx="5"/>
          </p:nvPr>
        </p:nvSpPr>
        <p:spPr/>
        <p:txBody>
          <a:bodyPr/>
          <a:lstStyle/>
          <a:p>
            <a:fld id="{D496092F-51C9-4DDD-94BB-17B4242AD966}" type="slidenum">
              <a:rPr lang="zh-CN" altLang="en-US" smtClean="0"/>
              <a:t>28</a:t>
            </a:fld>
            <a:endParaRPr lang="zh-CN" altLang="en-US"/>
          </a:p>
        </p:txBody>
      </p:sp>
    </p:spTree>
    <p:extLst>
      <p:ext uri="{BB962C8B-B14F-4D97-AF65-F5344CB8AC3E}">
        <p14:creationId xmlns:p14="http://schemas.microsoft.com/office/powerpoint/2010/main" val="9290431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547B-D2D2-67EF-DD53-423AEBBA081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883C5F-8DD0-A137-9BDA-C6EF215F752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2F36940-1B95-89A7-C78E-68157F88CED3}"/>
              </a:ext>
            </a:extLst>
          </p:cNvPr>
          <p:cNvSpPr>
            <a:spLocks noGrp="1"/>
          </p:cNvSpPr>
          <p:nvPr>
            <p:ph type="body" idx="1"/>
          </p:nvPr>
        </p:nvSpPr>
        <p:spPr/>
        <p:txBody>
          <a:bodyPr/>
          <a:lstStyle/>
          <a:p>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has two key components: Game Frame Interceptor that efficiently captures the game frames ahead of schedule to bypass 2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events;</a:t>
            </a:r>
          </a:p>
          <a:p>
            <a:pPr marL="0" indent="0">
              <a:buNone/>
            </a:pPr>
            <a:r>
              <a:rPr lang="en-US" altLang="zh-CN" sz="1800" b="0" i="0" dirty="0">
                <a:solidFill>
                  <a:srgbClr val="000000"/>
                </a:solidFill>
                <a:effectLst/>
                <a:latin typeface="NimbusRomNo9L-Regu"/>
              </a:rPr>
              <a:t>and Remote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Coordinator that forecasts and synchronizes the remaining 3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events by carefully coordinating the cloud and the client. </a:t>
            </a:r>
            <a:br>
              <a:rPr lang="en-US" altLang="zh-CN" dirty="0"/>
            </a:br>
            <a:endParaRPr lang="zh-CN" altLang="en-US" dirty="0"/>
          </a:p>
        </p:txBody>
      </p:sp>
      <p:sp>
        <p:nvSpPr>
          <p:cNvPr id="4" name="灯片编号占位符 3">
            <a:extLst>
              <a:ext uri="{FF2B5EF4-FFF2-40B4-BE49-F238E27FC236}">
                <a16:creationId xmlns:a16="http://schemas.microsoft.com/office/drawing/2014/main" id="{9AB69DD5-D158-2B5F-DD0F-962217A07C6E}"/>
              </a:ext>
            </a:extLst>
          </p:cNvPr>
          <p:cNvSpPr>
            <a:spLocks noGrp="1"/>
          </p:cNvSpPr>
          <p:nvPr>
            <p:ph type="sldNum" sz="quarter" idx="5"/>
          </p:nvPr>
        </p:nvSpPr>
        <p:spPr/>
        <p:txBody>
          <a:bodyPr/>
          <a:lstStyle/>
          <a:p>
            <a:fld id="{D496092F-51C9-4DDD-94BB-17B4242AD966}" type="slidenum">
              <a:rPr lang="zh-CN" altLang="en-US" smtClean="0"/>
              <a:t>29</a:t>
            </a:fld>
            <a:endParaRPr lang="zh-CN" altLang="en-US"/>
          </a:p>
        </p:txBody>
      </p:sp>
    </p:spTree>
    <p:extLst>
      <p:ext uri="{BB962C8B-B14F-4D97-AF65-F5344CB8AC3E}">
        <p14:creationId xmlns:p14="http://schemas.microsoft.com/office/powerpoint/2010/main" val="190221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Here interactive latency is </a:t>
            </a:r>
            <a:r>
              <a:rPr lang="en-US" altLang="zh-CN" sz="1200" b="0" i="0" dirty="0">
                <a:solidFill>
                  <a:srgbClr val="000000"/>
                </a:solidFill>
                <a:effectLst/>
                <a:latin typeface="NimbusRomNo9L-Regu"/>
              </a:rPr>
              <a:t>the delay between a user-input action and when the game’s response to that action manifests at the client.</a:t>
            </a:r>
          </a:p>
          <a:p>
            <a:r>
              <a:rPr lang="en-US" altLang="zh-CN" sz="1200" b="0" i="0" dirty="0">
                <a:solidFill>
                  <a:srgbClr val="000000"/>
                </a:solidFill>
                <a:effectLst/>
                <a:latin typeface="NimbusRomNo9L-Regu"/>
              </a:rPr>
              <a:t>Obviously, it is </a:t>
            </a:r>
            <a:r>
              <a:rPr lang="en-US" altLang="zh-CN" dirty="0"/>
              <a:t>the key metric of cloud gaming apps</a:t>
            </a:r>
            <a:r>
              <a:rPr lang="zh-CN" altLang="en-US" dirty="0"/>
              <a:t>‘ </a:t>
            </a:r>
            <a:r>
              <a:rPr lang="en-US" altLang="zh-CN" dirty="0"/>
              <a:t>quality of experience.</a:t>
            </a:r>
          </a:p>
          <a:p>
            <a:r>
              <a:rPr lang="en-US" altLang="zh-CN" dirty="0"/>
              <a:t>Actually, cloud</a:t>
            </a:r>
            <a:r>
              <a:rPr lang="zh-CN" altLang="en-US" dirty="0"/>
              <a:t> </a:t>
            </a:r>
            <a:r>
              <a:rPr lang="en-US" altLang="zh-CN" dirty="0"/>
              <a:t>gaming</a:t>
            </a:r>
            <a:r>
              <a:rPr lang="zh-CN" altLang="en-US" dirty="0"/>
              <a:t> </a:t>
            </a:r>
            <a:r>
              <a:rPr lang="en-US" altLang="zh-CN" dirty="0"/>
              <a:t>apps</a:t>
            </a:r>
            <a:r>
              <a:rPr lang="zh-CN" altLang="en-US" dirty="0"/>
              <a:t> </a:t>
            </a:r>
            <a:r>
              <a:rPr lang="en-US" altLang="zh-CN" dirty="0"/>
              <a:t>can be divided into two categories, one is cloud gaming for mobile games like COD Mobile, we call it Mobile Cloud Gaming or MCG for short,</a:t>
            </a:r>
          </a:p>
          <a:p>
            <a:r>
              <a:rPr lang="en-US" altLang="zh-CN" dirty="0"/>
              <a:t>the other one is cloud gaming for console games like GTA5, we name it console cloud gaming or CCG for short.</a:t>
            </a:r>
          </a:p>
          <a:p>
            <a:r>
              <a:rPr lang="en-US" altLang="zh-CN" dirty="0"/>
              <a:t>Currently CG’s interactive latency has not been well understood by both the community and the industry.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Calibri" panose="020F0502020204030204" pitchFamily="34" charset="0"/>
                <a:ea typeface="Calibri" panose="020F0502020204030204" pitchFamily="34" charset="0"/>
                <a:cs typeface="Calibri" panose="020F0502020204030204" pitchFamily="34" charset="0"/>
              </a:rPr>
              <a:t>It is more than network latency due to the complexity of cloud-side processing.</a:t>
            </a:r>
          </a:p>
          <a:p>
            <a:endParaRPr lang="en-US" altLang="zh-CN" dirty="0"/>
          </a:p>
        </p:txBody>
      </p:sp>
      <p:sp>
        <p:nvSpPr>
          <p:cNvPr id="4" name="灯片编号占位符 3"/>
          <p:cNvSpPr>
            <a:spLocks noGrp="1"/>
          </p:cNvSpPr>
          <p:nvPr>
            <p:ph type="sldNum" sz="quarter" idx="5"/>
          </p:nvPr>
        </p:nvSpPr>
        <p:spPr/>
        <p:txBody>
          <a:bodyPr/>
          <a:lstStyle/>
          <a:p>
            <a:fld id="{D496092F-51C9-4DDD-94BB-17B4242AD966}" type="slidenum">
              <a:rPr lang="zh-CN" altLang="en-US" smtClean="0"/>
              <a:t>3</a:t>
            </a:fld>
            <a:endParaRPr lang="zh-CN" altLang="en-US"/>
          </a:p>
        </p:txBody>
      </p:sp>
    </p:spTree>
    <p:extLst>
      <p:ext uri="{BB962C8B-B14F-4D97-AF65-F5344CB8AC3E}">
        <p14:creationId xmlns:p14="http://schemas.microsoft.com/office/powerpoint/2010/main" val="2032238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24B8D-7139-957B-AAF0-67BB7586FF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2F49808-7295-EB78-99B4-460DBF0ADE5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73A581E-3405-CAFD-5996-9F2E563DD263}"/>
              </a:ext>
            </a:extLst>
          </p:cNvPr>
          <p:cNvSpPr>
            <a:spLocks noGrp="1"/>
          </p:cNvSpPr>
          <p:nvPr>
            <p:ph type="body" idx="1"/>
          </p:nvPr>
        </p:nvSpPr>
        <p:spPr/>
        <p:txBody>
          <a:bodyPr/>
          <a:lstStyle/>
          <a:p>
            <a:r>
              <a:rPr lang="en-US" altLang="zh-CN" sz="1800" b="0" i="0" dirty="0">
                <a:solidFill>
                  <a:srgbClr val="000000"/>
                </a:solidFill>
                <a:effectLst/>
                <a:latin typeface="NimbusRomNo9L-Regu"/>
              </a:rPr>
              <a:t>To realize low-overhead frame interception, our solution breaks the virtualization boundary and captures game frames in place.</a:t>
            </a:r>
          </a:p>
          <a:p>
            <a:r>
              <a:rPr lang="en-US" altLang="zh-CN" sz="1800" b="0" i="0" dirty="0">
                <a:solidFill>
                  <a:srgbClr val="000000"/>
                </a:solidFill>
                <a:effectLst/>
                <a:latin typeface="NimbusRomNo9L-Regu"/>
              </a:rPr>
              <a:t>This figure shows the workflow of GFI.</a:t>
            </a:r>
          </a:p>
          <a:p>
            <a:r>
              <a:rPr lang="en-US" altLang="zh-CN" sz="1800" b="0" i="0" dirty="0">
                <a:solidFill>
                  <a:srgbClr val="000000"/>
                </a:solidFill>
                <a:effectLst/>
                <a:latin typeface="NimbusRomNo9L-Regu"/>
              </a:rPr>
              <a:t>The core idea is to leverage cross-layer information from both the guest system and the host-side virtual GPU to intercept and forward </a:t>
            </a:r>
            <a:r>
              <a:rPr lang="en-US" altLang="zh-CN" sz="1800" b="0" i="1" dirty="0">
                <a:solidFill>
                  <a:srgbClr val="000000"/>
                </a:solidFill>
                <a:effectLst/>
                <a:latin typeface="NimbusRomNo9L-ReguItal"/>
              </a:rPr>
              <a:t>handles, </a:t>
            </a:r>
            <a:r>
              <a:rPr lang="en-US" altLang="zh-CN" sz="1800" b="0" i="0" dirty="0">
                <a:solidFill>
                  <a:srgbClr val="000000"/>
                </a:solidFill>
                <a:effectLst/>
                <a:latin typeface="NimbusRomNo9L-Regu"/>
              </a:rPr>
              <a:t>so as to minimize data copies.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000000"/>
                </a:solidFill>
                <a:effectLst/>
                <a:latin typeface="NimbusRomNo9L-Regu"/>
              </a:rPr>
              <a:t>To realize this, we customize the </a:t>
            </a:r>
            <a:r>
              <a:rPr lang="en-US" altLang="zh-CN" sz="2800" b="0" i="0" dirty="0" err="1">
                <a:solidFill>
                  <a:srgbClr val="000000"/>
                </a:solidFill>
                <a:effectLst/>
                <a:latin typeface="newtxtt"/>
              </a:rPr>
              <a:t>gralloc</a:t>
            </a:r>
            <a:r>
              <a:rPr lang="en-US" altLang="zh-CN" sz="2800" b="0" i="0" dirty="0">
                <a:solidFill>
                  <a:srgbClr val="000000"/>
                </a:solidFill>
                <a:effectLst/>
                <a:latin typeface="newtxtt"/>
              </a:rPr>
              <a:t> </a:t>
            </a:r>
            <a:r>
              <a:rPr lang="en-US" altLang="zh-CN" sz="2800" b="0" i="0" dirty="0">
                <a:solidFill>
                  <a:srgbClr val="000000"/>
                </a:solidFill>
                <a:effectLst/>
                <a:latin typeface="NimbusRomNo9L-Regu"/>
              </a:rPr>
              <a:t>graphics allocator, the guest GPU driver, along with the virtual GPU device of the Trinity emulator.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000000"/>
                </a:solidFill>
                <a:effectLst/>
                <a:latin typeface="NimbusRomNo9L-Regu"/>
              </a:rPr>
              <a:t>Due to time limit, please refer to the paper for implementation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800" b="0" i="0" dirty="0">
                <a:solidFill>
                  <a:srgbClr val="000000"/>
                </a:solidFill>
                <a:effectLst/>
                <a:latin typeface="NimbusRomNo9L-Regu"/>
              </a:rPr>
              <a:t>With the game frames intercepted, Stages 6-9 in the original graphics pipeline can be bypassed.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2800" b="0" i="0" dirty="0">
              <a:solidFill>
                <a:srgbClr val="000000"/>
              </a:solidFill>
              <a:effectLst/>
              <a:latin typeface="NimbusRomNo9L-Regu"/>
            </a:endParaRPr>
          </a:p>
          <a:p>
            <a:endParaRPr lang="en-US" altLang="zh-CN" sz="2800" b="0" i="0" dirty="0">
              <a:solidFill>
                <a:srgbClr val="000000"/>
              </a:solidFill>
              <a:effectLst/>
              <a:latin typeface="NimbusRomNo9L-Regu"/>
            </a:endParaRPr>
          </a:p>
          <a:p>
            <a:br>
              <a:rPr lang="en-US" altLang="zh-CN" sz="2800" dirty="0"/>
            </a:br>
            <a:endParaRPr lang="en-US" altLang="zh-CN" sz="1800" b="0" i="1" dirty="0">
              <a:solidFill>
                <a:srgbClr val="000000"/>
              </a:solidFill>
              <a:effectLst/>
              <a:latin typeface="NimbusRomNo9L-ReguItal"/>
            </a:endParaRPr>
          </a:p>
          <a:p>
            <a:br>
              <a:rPr lang="en-US" altLang="zh-CN" dirty="0"/>
            </a:br>
            <a:endParaRPr lang="zh-CN" altLang="en-US" dirty="0"/>
          </a:p>
        </p:txBody>
      </p:sp>
      <p:sp>
        <p:nvSpPr>
          <p:cNvPr id="4" name="灯片编号占位符 3">
            <a:extLst>
              <a:ext uri="{FF2B5EF4-FFF2-40B4-BE49-F238E27FC236}">
                <a16:creationId xmlns:a16="http://schemas.microsoft.com/office/drawing/2014/main" id="{1968372E-B535-F662-6D60-4EB0484DF99C}"/>
              </a:ext>
            </a:extLst>
          </p:cNvPr>
          <p:cNvSpPr>
            <a:spLocks noGrp="1"/>
          </p:cNvSpPr>
          <p:nvPr>
            <p:ph type="sldNum" sz="quarter" idx="5"/>
          </p:nvPr>
        </p:nvSpPr>
        <p:spPr/>
        <p:txBody>
          <a:bodyPr/>
          <a:lstStyle/>
          <a:p>
            <a:fld id="{D496092F-51C9-4DDD-94BB-17B4242AD966}" type="slidenum">
              <a:rPr lang="zh-CN" altLang="en-US" smtClean="0"/>
              <a:t>30</a:t>
            </a:fld>
            <a:endParaRPr lang="zh-CN" altLang="en-US"/>
          </a:p>
        </p:txBody>
      </p:sp>
    </p:spTree>
    <p:extLst>
      <p:ext uri="{BB962C8B-B14F-4D97-AF65-F5344CB8AC3E}">
        <p14:creationId xmlns:p14="http://schemas.microsoft.com/office/powerpoint/2010/main" val="504867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5C115-32A8-E4A4-CAA3-59D7835AF84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9F43573-F537-CEBB-5BF7-BFBD3AB510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ABD139E-911D-E7B1-9778-F78E8B8544A8}"/>
              </a:ext>
            </a:extLst>
          </p:cNvPr>
          <p:cNvSpPr>
            <a:spLocks noGrp="1"/>
          </p:cNvSpPr>
          <p:nvPr>
            <p:ph type="body" idx="1"/>
          </p:nvPr>
        </p:nvSpPr>
        <p:spPr/>
        <p:txBody>
          <a:bodyPr/>
          <a:lstStyle/>
          <a:p>
            <a:r>
              <a:rPr lang="en-US" altLang="zh-CN" sz="1800" b="0" i="0" dirty="0">
                <a:solidFill>
                  <a:srgbClr val="000000"/>
                </a:solidFill>
                <a:effectLst/>
                <a:latin typeface="NimbusRomNo9L-Regu"/>
              </a:rPr>
              <a:t>With the informative help of GFI, RVC aims to align the remaining three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events (VSync1, VSync4, and VSync5).</a:t>
            </a:r>
          </a:p>
          <a:p>
            <a:r>
              <a:rPr lang="en-US" altLang="zh-CN" sz="1800" b="0" i="0" dirty="0">
                <a:solidFill>
                  <a:srgbClr val="000000"/>
                </a:solidFill>
                <a:effectLst/>
                <a:latin typeface="NimbusRomNo9L-Regu"/>
              </a:rPr>
              <a:t>As VSync5 is controlled by the client OS and cannot be changed by a user</a:t>
            </a:r>
            <a:r>
              <a:rPr lang="en-US" altLang="zh-CN" dirty="0"/>
              <a:t> </a:t>
            </a:r>
            <a:r>
              <a:rPr lang="en-US" altLang="zh-CN" sz="1800" b="0" i="0" dirty="0">
                <a:solidFill>
                  <a:srgbClr val="000000"/>
                </a:solidFill>
                <a:effectLst/>
                <a:latin typeface="NimbusRomNo9L-Regu"/>
              </a:rPr>
              <a:t>app, RVC proactively synchronizes the timing of the cloud-side VSync1 and VSync4 with the client-side VSync5.</a:t>
            </a: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B28FD500-D352-ADBE-FA93-3A6BD953BC51}"/>
              </a:ext>
            </a:extLst>
          </p:cNvPr>
          <p:cNvSpPr>
            <a:spLocks noGrp="1"/>
          </p:cNvSpPr>
          <p:nvPr>
            <p:ph type="sldNum" sz="quarter" idx="5"/>
          </p:nvPr>
        </p:nvSpPr>
        <p:spPr/>
        <p:txBody>
          <a:bodyPr/>
          <a:lstStyle/>
          <a:p>
            <a:fld id="{D496092F-51C9-4DDD-94BB-17B4242AD966}" type="slidenum">
              <a:rPr lang="zh-CN" altLang="en-US" smtClean="0"/>
              <a:t>31</a:t>
            </a:fld>
            <a:endParaRPr lang="zh-CN" altLang="en-US"/>
          </a:p>
        </p:txBody>
      </p:sp>
    </p:spTree>
    <p:extLst>
      <p:ext uri="{BB962C8B-B14F-4D97-AF65-F5344CB8AC3E}">
        <p14:creationId xmlns:p14="http://schemas.microsoft.com/office/powerpoint/2010/main" val="3835494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C707E-3167-F430-DEEF-B4D8BADB790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C350452-C001-D345-F3FA-BB7FC8BCD1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8F12C37-2C9D-A389-081A-FC29BFAD04E2}"/>
              </a:ext>
            </a:extLst>
          </p:cNvPr>
          <p:cNvSpPr>
            <a:spLocks noGrp="1"/>
          </p:cNvSpPr>
          <p:nvPr>
            <p:ph type="body" idx="1"/>
          </p:nvPr>
        </p:nvSpPr>
        <p:spPr/>
        <p:txBody>
          <a:bodyPr/>
          <a:lstStyle/>
          <a:p>
            <a:r>
              <a:rPr lang="en-US" altLang="zh-CN" sz="1200" b="0" i="0" dirty="0">
                <a:solidFill>
                  <a:srgbClr val="000000"/>
                </a:solidFill>
                <a:effectLst/>
                <a:latin typeface="NimbusRomNo9L-Regu"/>
              </a:rPr>
              <a:t>To this end, RVC first obtains the timing information of VSync5 from the Android frame pacing library in the client, and then predicts the delay of each intervening stage between VSync1 and VSync5.</a:t>
            </a:r>
          </a:p>
          <a:p>
            <a:r>
              <a:rPr lang="en-US" altLang="zh-CN" sz="1800" b="0" i="0" dirty="0">
                <a:solidFill>
                  <a:srgbClr val="000000"/>
                </a:solidFill>
                <a:effectLst/>
                <a:latin typeface="NimbusRomNo9L-Regu"/>
              </a:rPr>
              <a:t>There are four stages happening between VSync1 and VSync5: game rendering, frame encoding, network transmission, and frame decoding.</a:t>
            </a:r>
            <a:r>
              <a:rPr lang="en-US" altLang="zh-CN" dirty="0"/>
              <a:t> </a:t>
            </a:r>
            <a:endParaRPr lang="en-US" altLang="zh-CN" sz="1200" b="0" i="0" dirty="0">
              <a:solidFill>
                <a:srgbClr val="000000"/>
              </a:solidFill>
              <a:effectLst/>
              <a:latin typeface="NimbusRomNo9L-Regu"/>
            </a:endParaRPr>
          </a:p>
        </p:txBody>
      </p:sp>
      <p:sp>
        <p:nvSpPr>
          <p:cNvPr id="4" name="灯片编号占位符 3">
            <a:extLst>
              <a:ext uri="{FF2B5EF4-FFF2-40B4-BE49-F238E27FC236}">
                <a16:creationId xmlns:a16="http://schemas.microsoft.com/office/drawing/2014/main" id="{0DDE91E7-34DC-7477-E77E-515071FA2BBA}"/>
              </a:ext>
            </a:extLst>
          </p:cNvPr>
          <p:cNvSpPr>
            <a:spLocks noGrp="1"/>
          </p:cNvSpPr>
          <p:nvPr>
            <p:ph type="sldNum" sz="quarter" idx="5"/>
          </p:nvPr>
        </p:nvSpPr>
        <p:spPr/>
        <p:txBody>
          <a:bodyPr/>
          <a:lstStyle/>
          <a:p>
            <a:fld id="{D496092F-51C9-4DDD-94BB-17B4242AD966}" type="slidenum">
              <a:rPr lang="zh-CN" altLang="en-US" smtClean="0"/>
              <a:t>32</a:t>
            </a:fld>
            <a:endParaRPr lang="zh-CN" altLang="en-US"/>
          </a:p>
        </p:txBody>
      </p:sp>
    </p:spTree>
    <p:extLst>
      <p:ext uri="{BB962C8B-B14F-4D97-AF65-F5344CB8AC3E}">
        <p14:creationId xmlns:p14="http://schemas.microsoft.com/office/powerpoint/2010/main" val="30376445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0BCDE1-150C-6136-AC59-B26C81C3265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382B4FC-68FE-F5D2-A1A5-2E018A0642D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7246416-8A5E-876E-D61B-CEC7EE19A83C}"/>
              </a:ext>
            </a:extLst>
          </p:cNvPr>
          <p:cNvSpPr>
            <a:spLocks noGrp="1"/>
          </p:cNvSpPr>
          <p:nvPr>
            <p:ph type="body" idx="1"/>
          </p:nvPr>
        </p:nvSpPr>
        <p:spPr/>
        <p:txBody>
          <a:bodyPr/>
          <a:lstStyle/>
          <a:p>
            <a:r>
              <a:rPr lang="en-US" altLang="zh-CN" sz="1200" b="0" i="0" dirty="0">
                <a:solidFill>
                  <a:srgbClr val="000000"/>
                </a:solidFill>
                <a:effectLst/>
                <a:latin typeface="NimbusRomNo9L-Regu"/>
              </a:rPr>
              <a:t>Although the latency of each stage can be independently forecast as a time series and summed directly to get the overall latency, the prediction result is oftentimes highly biased due to error propagation.</a:t>
            </a:r>
          </a:p>
          <a:p>
            <a:r>
              <a:rPr lang="en-US" altLang="zh-CN" dirty="0"/>
              <a:t> </a:t>
            </a:r>
            <a:endParaRPr lang="zh-CN" altLang="en-US" dirty="0"/>
          </a:p>
        </p:txBody>
      </p:sp>
      <p:sp>
        <p:nvSpPr>
          <p:cNvPr id="4" name="灯片编号占位符 3">
            <a:extLst>
              <a:ext uri="{FF2B5EF4-FFF2-40B4-BE49-F238E27FC236}">
                <a16:creationId xmlns:a16="http://schemas.microsoft.com/office/drawing/2014/main" id="{5ABD04CD-F081-851F-6E81-396FB916ADE3}"/>
              </a:ext>
            </a:extLst>
          </p:cNvPr>
          <p:cNvSpPr>
            <a:spLocks noGrp="1"/>
          </p:cNvSpPr>
          <p:nvPr>
            <p:ph type="sldNum" sz="quarter" idx="5"/>
          </p:nvPr>
        </p:nvSpPr>
        <p:spPr/>
        <p:txBody>
          <a:bodyPr/>
          <a:lstStyle/>
          <a:p>
            <a:fld id="{D496092F-51C9-4DDD-94BB-17B4242AD966}" type="slidenum">
              <a:rPr lang="zh-CN" altLang="en-US" smtClean="0"/>
              <a:t>33</a:t>
            </a:fld>
            <a:endParaRPr lang="zh-CN" altLang="en-US"/>
          </a:p>
        </p:txBody>
      </p:sp>
    </p:spTree>
    <p:extLst>
      <p:ext uri="{BB962C8B-B14F-4D97-AF65-F5344CB8AC3E}">
        <p14:creationId xmlns:p14="http://schemas.microsoft.com/office/powerpoint/2010/main" val="12245182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4A923-5DEE-B2FB-7026-9230A97E74D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C7C14D6-2658-FC28-9EAB-C369882EE78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AB3A13-D14C-3B1C-2A53-F6B617D7EF16}"/>
              </a:ext>
            </a:extLst>
          </p:cNvPr>
          <p:cNvSpPr>
            <a:spLocks noGrp="1"/>
          </p:cNvSpPr>
          <p:nvPr>
            <p:ph type="body" idx="1"/>
          </p:nvPr>
        </p:nvSpPr>
        <p:spPr/>
        <p:txBody>
          <a:bodyPr/>
          <a:lstStyle/>
          <a:p>
            <a:r>
              <a:rPr lang="en-US" altLang="zh-CN" sz="1200" b="0" i="0" dirty="0">
                <a:solidFill>
                  <a:srgbClr val="000000"/>
                </a:solidFill>
                <a:effectLst/>
                <a:latin typeface="NimbusRomNo9L-Regu"/>
              </a:rPr>
              <a:t>To minimize the prediction error, our key insight is that the stages have latent correlations within the end-to-end graphics pipeline.</a:t>
            </a:r>
          </a:p>
          <a:p>
            <a:r>
              <a:rPr lang="en-US" altLang="zh-CN" sz="1200" b="0" i="0" dirty="0">
                <a:solidFill>
                  <a:srgbClr val="000000"/>
                </a:solidFill>
                <a:effectLst/>
                <a:latin typeface="NimbusRomNo9L-Regu"/>
              </a:rPr>
              <a:t>For example, if the game player suddenly enters a complex scene, game rendering will take longer time, the encoder will need more time to encode the frame as a standalone key frame (i.e., I frame), and the encoded frame will be larger in size, leading to longer network transmission time and longer client-side frame decoding time.</a:t>
            </a:r>
          </a:p>
          <a:p>
            <a:r>
              <a:rPr lang="en-US" altLang="zh-CN" sz="1200" b="0" i="0" dirty="0">
                <a:solidFill>
                  <a:srgbClr val="000000"/>
                </a:solidFill>
                <a:effectLst/>
                <a:latin typeface="NimbusRomNo9L-Regu"/>
              </a:rPr>
              <a:t>Also, we note that the involved latencies can be hierarchically organized as shown in this Figure. Therefore, we adopt hierarchical time series forecasting based on the </a:t>
            </a:r>
            <a:r>
              <a:rPr lang="en-US" altLang="zh-CN" sz="1200" b="0" i="0" dirty="0" err="1">
                <a:solidFill>
                  <a:srgbClr val="000000"/>
                </a:solidFill>
                <a:effectLst/>
                <a:latin typeface="NimbusRomNo9L-Regu"/>
              </a:rPr>
              <a:t>MinT</a:t>
            </a:r>
            <a:r>
              <a:rPr lang="en-US" altLang="zh-CN" sz="1200" b="0" i="0" dirty="0">
                <a:solidFill>
                  <a:srgbClr val="000000"/>
                </a:solidFill>
                <a:effectLst/>
                <a:latin typeface="NimbusRomNo9L-Regu"/>
              </a:rPr>
              <a:t> approach.</a:t>
            </a:r>
          </a:p>
          <a:p>
            <a:r>
              <a:rPr lang="en-US" altLang="zh-CN" sz="1200" b="0" i="0" dirty="0">
                <a:solidFill>
                  <a:srgbClr val="000000"/>
                </a:solidFill>
                <a:effectLst/>
                <a:latin typeface="NimbusRomNo9L-Regu"/>
              </a:rPr>
              <a:t>Due to time limit, please refer to the paper for the details of the forecasting.</a:t>
            </a:r>
          </a:p>
          <a:p>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B8EA8992-0407-A432-7A48-5A0CC682F78A}"/>
              </a:ext>
            </a:extLst>
          </p:cNvPr>
          <p:cNvSpPr>
            <a:spLocks noGrp="1"/>
          </p:cNvSpPr>
          <p:nvPr>
            <p:ph type="sldNum" sz="quarter" idx="5"/>
          </p:nvPr>
        </p:nvSpPr>
        <p:spPr/>
        <p:txBody>
          <a:bodyPr/>
          <a:lstStyle/>
          <a:p>
            <a:fld id="{D496092F-51C9-4DDD-94BB-17B4242AD966}" type="slidenum">
              <a:rPr lang="zh-CN" altLang="en-US" smtClean="0"/>
              <a:t>34</a:t>
            </a:fld>
            <a:endParaRPr lang="zh-CN" altLang="en-US"/>
          </a:p>
        </p:txBody>
      </p:sp>
    </p:spTree>
    <p:extLst>
      <p:ext uri="{BB962C8B-B14F-4D97-AF65-F5344CB8AC3E}">
        <p14:creationId xmlns:p14="http://schemas.microsoft.com/office/powerpoint/2010/main" val="21009416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AD583-6D70-4FF2-87E5-C1FD60CE5F6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F2E48D5-6EFF-5AE0-5F3C-1862DFEE7EE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C6AD1C-6224-B6AF-ABD9-9FDCFD850F1C}"/>
              </a:ext>
            </a:extLst>
          </p:cNvPr>
          <p:cNvSpPr>
            <a:spLocks noGrp="1"/>
          </p:cNvSpPr>
          <p:nvPr>
            <p:ph type="body" idx="1"/>
          </p:nvPr>
        </p:nvSpPr>
        <p:spPr/>
        <p:txBody>
          <a:bodyPr/>
          <a:lstStyle/>
          <a:p>
            <a:r>
              <a:rPr lang="en-US" altLang="zh-CN" sz="1800" b="0" i="0" dirty="0">
                <a:solidFill>
                  <a:srgbClr val="000000"/>
                </a:solidFill>
                <a:effectLst/>
                <a:latin typeface="NimbusRomNo9L-Regu"/>
              </a:rPr>
              <a:t>With the predicted latencies in hand, the paces of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events can be adjusted in a synergetic fashion.</a:t>
            </a:r>
          </a:p>
          <a:p>
            <a:r>
              <a:rPr lang="en-US" altLang="zh-CN" sz="1800" b="0" i="0" dirty="0">
                <a:solidFill>
                  <a:srgbClr val="000000"/>
                </a:solidFill>
                <a:effectLst/>
                <a:latin typeface="NimbusRomNo9L-Regu"/>
              </a:rPr>
              <a:t>In practice, we adjust the timing of VSync1 by blocking game rendering in the virtual GPU.</a:t>
            </a:r>
            <a:br>
              <a:rPr lang="en-US" altLang="zh-CN" dirty="0"/>
            </a:br>
            <a:r>
              <a:rPr lang="en-US" altLang="zh-CN" sz="1800" b="0" i="0" dirty="0">
                <a:solidFill>
                  <a:srgbClr val="000000"/>
                </a:solidFill>
                <a:effectLst/>
                <a:latin typeface="NimbusRomNo9L-Regu"/>
              </a:rPr>
              <a:t>We use Monte Carlo sampling to minimize the delay expectation of </a:t>
            </a:r>
            <a:r>
              <a:rPr lang="en-US" altLang="zh-CN" sz="1800" b="0" i="1" dirty="0">
                <a:solidFill>
                  <a:srgbClr val="000000"/>
                </a:solidFill>
                <a:effectLst/>
                <a:latin typeface="NimbusRomNo9L-ReguItal"/>
              </a:rPr>
              <a:t>n </a:t>
            </a:r>
            <a:r>
              <a:rPr lang="en-US" altLang="zh-CN" sz="1800" b="0" i="0" dirty="0">
                <a:solidFill>
                  <a:srgbClr val="000000"/>
                </a:solidFill>
                <a:effectLst/>
                <a:latin typeface="NimbusRomNo9L-Regu"/>
              </a:rPr>
              <a:t>future frames in the pipeline, where </a:t>
            </a:r>
            <a:r>
              <a:rPr lang="en-US" altLang="zh-CN" sz="1800" b="0" i="1" dirty="0">
                <a:solidFill>
                  <a:srgbClr val="000000"/>
                </a:solidFill>
                <a:effectLst/>
                <a:latin typeface="NimbusRomNo9L-ReguItal"/>
              </a:rPr>
              <a:t>n </a:t>
            </a:r>
            <a:r>
              <a:rPr lang="en-US" altLang="zh-CN" sz="1800" b="0" i="0" dirty="0">
                <a:solidFill>
                  <a:srgbClr val="000000"/>
                </a:solidFill>
                <a:effectLst/>
                <a:latin typeface="NimbusRomNo9L-Regu"/>
              </a:rPr>
              <a:t>equals the forecast horizon.</a:t>
            </a:r>
            <a:br>
              <a:rPr lang="en-US" altLang="zh-CN" dirty="0"/>
            </a:br>
            <a:endParaRPr lang="zh-CN" altLang="en-US" dirty="0"/>
          </a:p>
        </p:txBody>
      </p:sp>
      <p:sp>
        <p:nvSpPr>
          <p:cNvPr id="4" name="灯片编号占位符 3">
            <a:extLst>
              <a:ext uri="{FF2B5EF4-FFF2-40B4-BE49-F238E27FC236}">
                <a16:creationId xmlns:a16="http://schemas.microsoft.com/office/drawing/2014/main" id="{6BBD2E3D-6C43-509A-90D7-169A27F6A7FF}"/>
              </a:ext>
            </a:extLst>
          </p:cNvPr>
          <p:cNvSpPr>
            <a:spLocks noGrp="1"/>
          </p:cNvSpPr>
          <p:nvPr>
            <p:ph type="sldNum" sz="quarter" idx="5"/>
          </p:nvPr>
        </p:nvSpPr>
        <p:spPr/>
        <p:txBody>
          <a:bodyPr/>
          <a:lstStyle/>
          <a:p>
            <a:fld id="{D496092F-51C9-4DDD-94BB-17B4242AD966}" type="slidenum">
              <a:rPr lang="zh-CN" altLang="en-US" smtClean="0"/>
              <a:t>35</a:t>
            </a:fld>
            <a:endParaRPr lang="zh-CN" altLang="en-US"/>
          </a:p>
        </p:txBody>
      </p:sp>
    </p:spTree>
    <p:extLst>
      <p:ext uri="{BB962C8B-B14F-4D97-AF65-F5344CB8AC3E}">
        <p14:creationId xmlns:p14="http://schemas.microsoft.com/office/powerpoint/2010/main" val="19791527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615EF-9C95-B6C5-5505-3B34A5CE688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4E899D4-49BC-74D3-DBD4-6EB4E2FF9A8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F0E630D-6CCD-F522-8CD4-8C4646C68A53}"/>
              </a:ext>
            </a:extLst>
          </p:cNvPr>
          <p:cNvSpPr>
            <a:spLocks noGrp="1"/>
          </p:cNvSpPr>
          <p:nvPr>
            <p:ph type="body" idx="1"/>
          </p:nvPr>
        </p:nvSpPr>
        <p:spPr/>
        <p:txBody>
          <a:bodyPr/>
          <a:lstStyle/>
          <a:p>
            <a:r>
              <a:rPr lang="en-US" altLang="zh-CN" sz="1800" b="0" i="0" dirty="0">
                <a:solidFill>
                  <a:srgbClr val="000000"/>
                </a:solidFill>
                <a:effectLst/>
                <a:latin typeface="NimbusRomNo9L-Regu"/>
              </a:rPr>
              <a:t>As for VSync4, the core idea is to </a:t>
            </a:r>
            <a:r>
              <a:rPr lang="en-US" altLang="zh-CN" sz="4000" dirty="0">
                <a:latin typeface="Calibri" panose="020F0502020204030204" pitchFamily="34" charset="0"/>
                <a:ea typeface="Calibri" panose="020F0502020204030204" pitchFamily="34" charset="0"/>
                <a:cs typeface="Calibri" panose="020F0502020204030204" pitchFamily="34" charset="0"/>
              </a:rPr>
              <a:t>decouple frame encoding from VSync4 events to </a:t>
            </a:r>
            <a:r>
              <a:rPr lang="en-US" altLang="zh-CN" sz="4000" b="1" i="1" dirty="0">
                <a:solidFill>
                  <a:srgbClr val="0070C0"/>
                </a:solidFill>
                <a:latin typeface="Calibri" panose="020F0502020204030204" pitchFamily="34" charset="0"/>
                <a:ea typeface="Calibri" panose="020F0502020204030204" pitchFamily="34" charset="0"/>
                <a:cs typeface="Calibri" panose="020F0502020204030204" pitchFamily="34" charset="0"/>
              </a:rPr>
              <a:t>reactively</a:t>
            </a:r>
            <a:r>
              <a:rPr lang="en-US" altLang="zh-CN" sz="4000"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altLang="zh-CN" sz="4000" dirty="0">
                <a:latin typeface="Calibri" panose="020F0502020204030204" pitchFamily="34" charset="0"/>
                <a:ea typeface="Calibri" panose="020F0502020204030204" pitchFamily="34" charset="0"/>
                <a:cs typeface="Calibri" panose="020F0502020204030204" pitchFamily="34" charset="0"/>
              </a:rPr>
              <a:t>encode ready-to-consume frames in time.</a:t>
            </a:r>
          </a:p>
          <a:p>
            <a:r>
              <a:rPr lang="en-US" altLang="zh-CN" sz="1800" b="0" i="0" dirty="0">
                <a:solidFill>
                  <a:srgbClr val="000000"/>
                </a:solidFill>
                <a:effectLst/>
                <a:latin typeface="NimbusRomNo9L-Regu"/>
              </a:rPr>
              <a:t>When the cloud-side game frame rate is lower than or equal to the client-side video frame rate, all produced game frames need to be encoded for streaming to satisfy the client-side requirement as much as possible.</a:t>
            </a:r>
          </a:p>
          <a:p>
            <a:r>
              <a:rPr lang="en-US" altLang="zh-CN" sz="1800" b="0" i="0" dirty="0">
                <a:solidFill>
                  <a:srgbClr val="000000"/>
                </a:solidFill>
                <a:effectLst/>
                <a:latin typeface="NimbusRomNo9L-Regu"/>
              </a:rPr>
              <a:t>Otherwise, the forecasts are used to determine whether the encoder should encode or drop a game frame, to match the video frame rate requested by the user.</a:t>
            </a:r>
            <a:r>
              <a:rPr lang="en-US" altLang="zh-CN" sz="2800" dirty="0"/>
              <a:t> </a:t>
            </a:r>
            <a:br>
              <a:rPr lang="en-US" altLang="zh-CN" sz="2800" dirty="0"/>
            </a:br>
            <a:endParaRPr lang="en-US" altLang="zh-CN" sz="1800" b="0" i="0" dirty="0">
              <a:solidFill>
                <a:srgbClr val="000000"/>
              </a:solidFill>
              <a:effectLst/>
              <a:latin typeface="NimbusRomNo9L-Regu"/>
            </a:endParaRPr>
          </a:p>
          <a:p>
            <a:br>
              <a:rPr lang="en-US" altLang="zh-CN" dirty="0"/>
            </a:br>
            <a:endParaRPr lang="zh-CN" altLang="en-US" dirty="0"/>
          </a:p>
        </p:txBody>
      </p:sp>
      <p:sp>
        <p:nvSpPr>
          <p:cNvPr id="4" name="灯片编号占位符 3">
            <a:extLst>
              <a:ext uri="{FF2B5EF4-FFF2-40B4-BE49-F238E27FC236}">
                <a16:creationId xmlns:a16="http://schemas.microsoft.com/office/drawing/2014/main" id="{5941D938-D997-E6AC-9135-ECF00F85A15C}"/>
              </a:ext>
            </a:extLst>
          </p:cNvPr>
          <p:cNvSpPr>
            <a:spLocks noGrp="1"/>
          </p:cNvSpPr>
          <p:nvPr>
            <p:ph type="sldNum" sz="quarter" idx="5"/>
          </p:nvPr>
        </p:nvSpPr>
        <p:spPr/>
        <p:txBody>
          <a:bodyPr/>
          <a:lstStyle/>
          <a:p>
            <a:fld id="{D496092F-51C9-4DDD-94BB-17B4242AD966}" type="slidenum">
              <a:rPr lang="zh-CN" altLang="en-US" smtClean="0"/>
              <a:t>36</a:t>
            </a:fld>
            <a:endParaRPr lang="zh-CN" altLang="en-US"/>
          </a:p>
        </p:txBody>
      </p:sp>
    </p:spTree>
    <p:extLst>
      <p:ext uri="{BB962C8B-B14F-4D97-AF65-F5344CB8AC3E}">
        <p14:creationId xmlns:p14="http://schemas.microsoft.com/office/powerpoint/2010/main" val="39710474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92C2B-EED6-43E9-AC73-371C15BD4B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410C9ED-3883-2A72-C877-AC5F93F1A80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6404C2A-0793-797F-8799-8B0CC5A40C4D}"/>
              </a:ext>
            </a:extLst>
          </p:cNvPr>
          <p:cNvSpPr>
            <a:spLocks noGrp="1"/>
          </p:cNvSpPr>
          <p:nvPr>
            <p:ph type="body" idx="1"/>
          </p:nvPr>
        </p:nvSpPr>
        <p:spPr/>
        <p:txBody>
          <a:bodyPr/>
          <a:lstStyle/>
          <a:p>
            <a:r>
              <a:rPr lang="en-US" altLang="zh-CN" sz="1800" b="0" i="0" dirty="0">
                <a:solidFill>
                  <a:srgbClr val="000000"/>
                </a:solidFill>
                <a:effectLst/>
                <a:latin typeface="NimbusRomNo9L-Regu"/>
              </a:rPr>
              <a:t>Collaborating with X-MCG, we deploy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on their cloud infrastructure.</a:t>
            </a:r>
            <a:r>
              <a:rPr lang="en-US" altLang="zh-CN" dirty="0"/>
              <a:t> </a:t>
            </a:r>
            <a:br>
              <a:rPr lang="en-US" altLang="zh-CN" dirty="0"/>
            </a:br>
            <a:r>
              <a:rPr lang="en-US" altLang="zh-CN" sz="1800" b="0" i="0" dirty="0">
                <a:solidFill>
                  <a:srgbClr val="000000"/>
                </a:solidFill>
                <a:effectLst/>
                <a:latin typeface="NimbusRomNo9L-Regu"/>
              </a:rPr>
              <a:t>We also compare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with other representative MCG platforms including Tencent Pioneer, NetEase Cloud Gaming, </a:t>
            </a:r>
            <a:r>
              <a:rPr lang="en-US" altLang="zh-CN" sz="1800" b="0" i="0" dirty="0" err="1">
                <a:solidFill>
                  <a:srgbClr val="000000"/>
                </a:solidFill>
                <a:effectLst/>
                <a:latin typeface="NimbusRomNo9L-Regu"/>
              </a:rPr>
              <a:t>JoyArk</a:t>
            </a:r>
            <a:r>
              <a:rPr lang="en-US" altLang="zh-CN" sz="1800" b="0" i="0" dirty="0">
                <a:solidFill>
                  <a:srgbClr val="000000"/>
                </a:solidFill>
                <a:effectLst/>
                <a:latin typeface="NimbusRomNo9L-Regu"/>
              </a:rPr>
              <a:t>, and </a:t>
            </a:r>
            <a:r>
              <a:rPr lang="en-US" altLang="zh-CN" sz="1800" b="0" i="0" dirty="0" err="1">
                <a:solidFill>
                  <a:srgbClr val="000000"/>
                </a:solidFill>
                <a:effectLst/>
                <a:latin typeface="NimbusRomNo9L-Regu"/>
              </a:rPr>
              <a:t>CloudMoon</a:t>
            </a:r>
            <a:r>
              <a:rPr lang="en-US" altLang="zh-CN" sz="1800" b="0" i="0" dirty="0">
                <a:solidFill>
                  <a:srgbClr val="000000"/>
                </a:solidFill>
                <a:effectLst/>
                <a:latin typeface="NimbusRomNo9L-Regu"/>
              </a:rPr>
              <a:t>.</a:t>
            </a: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28583209-6174-64A0-8EDC-4A40CBFB5E4C}"/>
              </a:ext>
            </a:extLst>
          </p:cNvPr>
          <p:cNvSpPr>
            <a:spLocks noGrp="1"/>
          </p:cNvSpPr>
          <p:nvPr>
            <p:ph type="sldNum" sz="quarter" idx="5"/>
          </p:nvPr>
        </p:nvSpPr>
        <p:spPr/>
        <p:txBody>
          <a:bodyPr/>
          <a:lstStyle/>
          <a:p>
            <a:fld id="{D496092F-51C9-4DDD-94BB-17B4242AD966}" type="slidenum">
              <a:rPr lang="zh-CN" altLang="en-US" smtClean="0"/>
              <a:t>37</a:t>
            </a:fld>
            <a:endParaRPr lang="zh-CN" altLang="en-US"/>
          </a:p>
        </p:txBody>
      </p:sp>
    </p:spTree>
    <p:extLst>
      <p:ext uri="{BB962C8B-B14F-4D97-AF65-F5344CB8AC3E}">
        <p14:creationId xmlns:p14="http://schemas.microsoft.com/office/powerpoint/2010/main" val="3236815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9D385-6CF7-F588-C285-0ED90D959C5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AB9D178-E2FE-33BE-AEF9-055D2B89DB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C6746EE-B1F0-98E6-B737-D76B693D3EA8}"/>
              </a:ext>
            </a:extLst>
          </p:cNvPr>
          <p:cNvSpPr>
            <a:spLocks noGrp="1"/>
          </p:cNvSpPr>
          <p:nvPr>
            <p:ph type="body" idx="1"/>
          </p:nvPr>
        </p:nvSpPr>
        <p:spPr/>
        <p:txBody>
          <a:bodyPr/>
          <a:lstStyle/>
          <a:p>
            <a:r>
              <a:rPr lang="en-US" altLang="zh-CN" sz="1800" b="0" i="0" dirty="0">
                <a:solidFill>
                  <a:srgbClr val="000000"/>
                </a:solidFill>
                <a:effectLst/>
                <a:latin typeface="NimbusRomNo9L-Regu"/>
              </a:rPr>
              <a:t>Regarding client devices, we leverage the 100 mobile devices used in our measurement study.</a:t>
            </a:r>
          </a:p>
          <a:p>
            <a:r>
              <a:rPr lang="en-US" altLang="zh-CN" sz="1800" b="0" i="0" dirty="0">
                <a:solidFill>
                  <a:srgbClr val="000000"/>
                </a:solidFill>
                <a:effectLst/>
                <a:latin typeface="NimbusRomNo9L-Regu"/>
              </a:rPr>
              <a:t>Other settings are the same as</a:t>
            </a:r>
            <a:r>
              <a:rPr lang="en-US" altLang="zh-CN" dirty="0"/>
              <a:t> </a:t>
            </a:r>
            <a:r>
              <a:rPr lang="en-US" altLang="zh-CN" dirty="0">
                <a:latin typeface="Calibri" panose="020F0502020204030204" pitchFamily="34" charset="0"/>
                <a:ea typeface="Calibri" panose="020F0502020204030204" pitchFamily="34" charset="0"/>
                <a:cs typeface="Calibri" panose="020F0502020204030204" pitchFamily="34" charset="0"/>
              </a:rPr>
              <a:t>the measurement setup.</a:t>
            </a:r>
          </a:p>
          <a:p>
            <a:r>
              <a:rPr lang="en-US" altLang="zh-CN" sz="1800" b="0" i="0" dirty="0">
                <a:solidFill>
                  <a:srgbClr val="000000"/>
                </a:solidFill>
                <a:effectLst/>
                <a:latin typeface="NimbusRomNo9L-Regu"/>
              </a:rPr>
              <a:t>We collected evaluation data during a whole month, and collected over 20,000 valid records.</a:t>
            </a:r>
            <a:r>
              <a:rPr lang="en-US" altLang="zh-CN" dirty="0"/>
              <a:t> </a:t>
            </a: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07949058-F8AF-F024-9A63-AF5C7E5220B6}"/>
              </a:ext>
            </a:extLst>
          </p:cNvPr>
          <p:cNvSpPr>
            <a:spLocks noGrp="1"/>
          </p:cNvSpPr>
          <p:nvPr>
            <p:ph type="sldNum" sz="quarter" idx="5"/>
          </p:nvPr>
        </p:nvSpPr>
        <p:spPr/>
        <p:txBody>
          <a:bodyPr/>
          <a:lstStyle/>
          <a:p>
            <a:fld id="{D496092F-51C9-4DDD-94BB-17B4242AD966}" type="slidenum">
              <a:rPr lang="zh-CN" altLang="en-US" smtClean="0"/>
              <a:t>38</a:t>
            </a:fld>
            <a:endParaRPr lang="zh-CN" altLang="en-US"/>
          </a:p>
        </p:txBody>
      </p:sp>
    </p:spTree>
    <p:extLst>
      <p:ext uri="{BB962C8B-B14F-4D97-AF65-F5344CB8AC3E}">
        <p14:creationId xmlns:p14="http://schemas.microsoft.com/office/powerpoint/2010/main" val="2989826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B7E10-343B-2B3C-EAA5-46EA83E98BC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FEC6709-0642-2137-6152-0F8E4C4A0E0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0BE08BA-FAC3-EBDF-8ED1-3BC33FC3644B}"/>
              </a:ext>
            </a:extLst>
          </p:cNvPr>
          <p:cNvSpPr>
            <a:spLocks noGrp="1"/>
          </p:cNvSpPr>
          <p:nvPr>
            <p:ph type="body" idx="1"/>
          </p:nvPr>
        </p:nvSpPr>
        <p:spPr/>
        <p:txBody>
          <a:bodyPr/>
          <a:lstStyle/>
          <a:p>
            <a:r>
              <a:rPr lang="en-US" altLang="zh-CN" sz="1800" b="0" i="0" dirty="0">
                <a:solidFill>
                  <a:srgbClr val="000000"/>
                </a:solidFill>
                <a:effectLst/>
                <a:latin typeface="NimbusRomNo9L-Regu"/>
              </a:rPr>
              <a:t>As shown,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yields the lowest average interactive latency</a:t>
            </a:r>
            <a:r>
              <a:rPr lang="en-US" altLang="zh-CN" dirty="0"/>
              <a:t> as well as the non-network latency among all platforms.</a:t>
            </a:r>
          </a:p>
          <a:p>
            <a:r>
              <a:rPr lang="en-US" altLang="zh-CN" sz="1800" b="0" i="0" dirty="0">
                <a:solidFill>
                  <a:srgbClr val="000000"/>
                </a:solidFill>
                <a:effectLst/>
                <a:latin typeface="NimbusRomNo9L-Regu"/>
              </a:rPr>
              <a:t>Recall that a smooth gaming experience requires a sub-100 </a:t>
            </a:r>
            <a:r>
              <a:rPr lang="en-US" altLang="zh-CN" sz="1800" b="0" i="1" dirty="0" err="1">
                <a:solidFill>
                  <a:srgbClr val="000000"/>
                </a:solidFill>
                <a:effectLst/>
                <a:latin typeface="NimbusRomNo9L-ReguItal"/>
              </a:rPr>
              <a:t>ms</a:t>
            </a:r>
            <a:r>
              <a:rPr lang="en-US" altLang="zh-CN" sz="1800" b="0" i="1" dirty="0">
                <a:solidFill>
                  <a:srgbClr val="000000"/>
                </a:solidFill>
                <a:effectLst/>
                <a:latin typeface="NimbusRomNo9L-ReguItal"/>
              </a:rPr>
              <a:t> </a:t>
            </a:r>
            <a:r>
              <a:rPr lang="en-US" altLang="zh-CN" sz="1800" b="0" i="0" dirty="0">
                <a:solidFill>
                  <a:srgbClr val="000000"/>
                </a:solidFill>
                <a:effectLst/>
                <a:latin typeface="NimbusRomNo9L-Regu"/>
              </a:rPr>
              <a:t>interactive latency, which is achieved by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a:t>
            </a:r>
          </a:p>
          <a:p>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2DF2FFE0-094F-695C-0026-DD62C756F10D}"/>
              </a:ext>
            </a:extLst>
          </p:cNvPr>
          <p:cNvSpPr>
            <a:spLocks noGrp="1"/>
          </p:cNvSpPr>
          <p:nvPr>
            <p:ph type="sldNum" sz="quarter" idx="5"/>
          </p:nvPr>
        </p:nvSpPr>
        <p:spPr/>
        <p:txBody>
          <a:bodyPr/>
          <a:lstStyle/>
          <a:p>
            <a:fld id="{D496092F-51C9-4DDD-94BB-17B4242AD966}" type="slidenum">
              <a:rPr lang="zh-CN" altLang="en-US" smtClean="0"/>
              <a:t>39</a:t>
            </a:fld>
            <a:endParaRPr lang="zh-CN" altLang="en-US"/>
          </a:p>
        </p:txBody>
      </p:sp>
    </p:spTree>
    <p:extLst>
      <p:ext uri="{BB962C8B-B14F-4D97-AF65-F5344CB8AC3E}">
        <p14:creationId xmlns:p14="http://schemas.microsoft.com/office/powerpoint/2010/main" val="1825336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46B20-9637-7042-EF49-9CEE538C00E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209111B-1767-DA7A-1FD5-2FD460CBEF3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F200D67-D9B6-DA87-7F92-A021FE879763}"/>
              </a:ext>
            </a:extLst>
          </p:cNvPr>
          <p:cNvSpPr>
            <a:spLocks noGrp="1"/>
          </p:cNvSpPr>
          <p:nvPr>
            <p:ph type="body" idx="1"/>
          </p:nvPr>
        </p:nvSpPr>
        <p:spPr/>
        <p:txBody>
          <a:bodyPr/>
          <a:lstStyle/>
          <a:p>
            <a:r>
              <a:rPr lang="en-US" altLang="zh-CN" dirty="0"/>
              <a:t>To understand the status quo of CG’s </a:t>
            </a:r>
            <a:r>
              <a:rPr lang="en-US" altLang="zh-CN" dirty="0" err="1"/>
              <a:t>QoE</a:t>
            </a:r>
            <a:r>
              <a:rPr lang="en-US" altLang="zh-CN" dirty="0"/>
              <a:t>, it is necessary to accurately measure the interactive latencies of commercial CG platforms.</a:t>
            </a:r>
          </a:p>
          <a:p>
            <a:r>
              <a:rPr lang="en-US" altLang="zh-CN" dirty="0"/>
              <a:t>However, it is quite challenging, given that CG involves complex interactions among multiple agents including User </a:t>
            </a:r>
            <a:r>
              <a:rPr lang="en-US" altLang="zh-CN" dirty="0" err="1"/>
              <a:t>equipments</a:t>
            </a:r>
            <a:r>
              <a:rPr lang="en-US" altLang="zh-CN" dirty="0"/>
              <a:t>, network and cloud servers.</a:t>
            </a:r>
          </a:p>
          <a:p>
            <a:r>
              <a:rPr lang="en-US" altLang="zh-CN" dirty="0"/>
              <a:t>Besides, almost all commercial platforms are closed-source, and open-source solutions often lack representativeness.</a:t>
            </a:r>
          </a:p>
        </p:txBody>
      </p:sp>
      <p:sp>
        <p:nvSpPr>
          <p:cNvPr id="4" name="灯片编号占位符 3">
            <a:extLst>
              <a:ext uri="{FF2B5EF4-FFF2-40B4-BE49-F238E27FC236}">
                <a16:creationId xmlns:a16="http://schemas.microsoft.com/office/drawing/2014/main" id="{0AD03FE1-741B-DCAD-4F44-2CD396E81962}"/>
              </a:ext>
            </a:extLst>
          </p:cNvPr>
          <p:cNvSpPr>
            <a:spLocks noGrp="1"/>
          </p:cNvSpPr>
          <p:nvPr>
            <p:ph type="sldNum" sz="quarter" idx="5"/>
          </p:nvPr>
        </p:nvSpPr>
        <p:spPr/>
        <p:txBody>
          <a:bodyPr/>
          <a:lstStyle/>
          <a:p>
            <a:fld id="{D496092F-51C9-4DDD-94BB-17B4242AD966}" type="slidenum">
              <a:rPr lang="zh-CN" altLang="en-US" smtClean="0"/>
              <a:t>4</a:t>
            </a:fld>
            <a:endParaRPr lang="zh-CN" altLang="en-US"/>
          </a:p>
        </p:txBody>
      </p:sp>
    </p:spTree>
    <p:extLst>
      <p:ext uri="{BB962C8B-B14F-4D97-AF65-F5344CB8AC3E}">
        <p14:creationId xmlns:p14="http://schemas.microsoft.com/office/powerpoint/2010/main" val="4289611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E013C-8B59-2E75-62AB-3F4202BDF78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F5C7D94-CACD-9E4A-9515-A13574E57F4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210BCD2-D1D0-6819-C97E-25B69B3BF1A9}"/>
              </a:ext>
            </a:extLst>
          </p:cNvPr>
          <p:cNvSpPr>
            <a:spLocks noGrp="1"/>
          </p:cNvSpPr>
          <p:nvPr>
            <p:ph type="body" idx="1"/>
          </p:nvPr>
        </p:nvSpPr>
        <p:spPr/>
        <p:txBody>
          <a:bodyPr/>
          <a:lstStyle/>
          <a:p>
            <a:r>
              <a:rPr lang="en-US" altLang="zh-CN" sz="1800" b="0" i="0" dirty="0">
                <a:solidFill>
                  <a:srgbClr val="000000"/>
                </a:solidFill>
                <a:effectLst/>
                <a:latin typeface="NimbusRomNo9L-Regu"/>
              </a:rPr>
              <a:t>We also evaluate the performance gain brought by each module of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by enabling them incrementally.</a:t>
            </a:r>
          </a:p>
          <a:p>
            <a:r>
              <a:rPr lang="en-US" altLang="zh-CN" sz="1800" b="0" i="0" dirty="0">
                <a:solidFill>
                  <a:srgbClr val="000000"/>
                </a:solidFill>
                <a:effectLst/>
                <a:latin typeface="NimbusRomNo9L-Regu"/>
              </a:rPr>
              <a:t>Results demonstrate both GFI and RVC are essential for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a:t>
            </a:r>
            <a:br>
              <a:rPr lang="en-US" altLang="zh-CN" dirty="0"/>
            </a:br>
            <a:br>
              <a:rPr lang="en-US" altLang="zh-CN" dirty="0"/>
            </a:br>
            <a:endParaRPr lang="zh-CN" altLang="en-US" dirty="0"/>
          </a:p>
        </p:txBody>
      </p:sp>
      <p:sp>
        <p:nvSpPr>
          <p:cNvPr id="4" name="灯片编号占位符 3">
            <a:extLst>
              <a:ext uri="{FF2B5EF4-FFF2-40B4-BE49-F238E27FC236}">
                <a16:creationId xmlns:a16="http://schemas.microsoft.com/office/drawing/2014/main" id="{C77208B1-47AB-8303-74E5-670D351EE5E7}"/>
              </a:ext>
            </a:extLst>
          </p:cNvPr>
          <p:cNvSpPr>
            <a:spLocks noGrp="1"/>
          </p:cNvSpPr>
          <p:nvPr>
            <p:ph type="sldNum" sz="quarter" idx="5"/>
          </p:nvPr>
        </p:nvSpPr>
        <p:spPr/>
        <p:txBody>
          <a:bodyPr/>
          <a:lstStyle/>
          <a:p>
            <a:fld id="{D496092F-51C9-4DDD-94BB-17B4242AD966}" type="slidenum">
              <a:rPr lang="zh-CN" altLang="en-US" smtClean="0"/>
              <a:t>40</a:t>
            </a:fld>
            <a:endParaRPr lang="zh-CN" altLang="en-US"/>
          </a:p>
        </p:txBody>
      </p:sp>
    </p:spTree>
    <p:extLst>
      <p:ext uri="{BB962C8B-B14F-4D97-AF65-F5344CB8AC3E}">
        <p14:creationId xmlns:p14="http://schemas.microsoft.com/office/powerpoint/2010/main" val="6307498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89D12-232E-3DB7-DCD5-736D79F1ECC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FEC2A88-3E44-01B1-611C-7B50F216B89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566DD15-9F73-09CF-FE58-6FC5430B647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That’s the end of my talk, thank you for listening!</a:t>
            </a:r>
          </a:p>
          <a:p>
            <a:endParaRPr lang="zh-CN" altLang="en-US" dirty="0"/>
          </a:p>
        </p:txBody>
      </p:sp>
      <p:sp>
        <p:nvSpPr>
          <p:cNvPr id="4" name="灯片编号占位符 3">
            <a:extLst>
              <a:ext uri="{FF2B5EF4-FFF2-40B4-BE49-F238E27FC236}">
                <a16:creationId xmlns:a16="http://schemas.microsoft.com/office/drawing/2014/main" id="{7B880DCC-2E9B-6C4B-4B62-5314BD99BAE9}"/>
              </a:ext>
            </a:extLst>
          </p:cNvPr>
          <p:cNvSpPr>
            <a:spLocks noGrp="1"/>
          </p:cNvSpPr>
          <p:nvPr>
            <p:ph type="sldNum" sz="quarter" idx="5"/>
          </p:nvPr>
        </p:nvSpPr>
        <p:spPr/>
        <p:txBody>
          <a:bodyPr/>
          <a:lstStyle/>
          <a:p>
            <a:fld id="{D496092F-51C9-4DDD-94BB-17B4242AD966}" type="slidenum">
              <a:rPr lang="zh-CN" altLang="en-US" smtClean="0"/>
              <a:t>41</a:t>
            </a:fld>
            <a:endParaRPr lang="zh-CN" altLang="en-US"/>
          </a:p>
        </p:txBody>
      </p:sp>
    </p:spTree>
    <p:extLst>
      <p:ext uri="{BB962C8B-B14F-4D97-AF65-F5344CB8AC3E}">
        <p14:creationId xmlns:p14="http://schemas.microsoft.com/office/powerpoint/2010/main" val="35367526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DCB57-24C6-4179-65ED-FBE9CF3C381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C6A7311-30D0-8B6F-125E-DB4BF0CF70F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B0A74AD-77EA-C2F3-4E1D-F3B97BB0B7CB}"/>
              </a:ext>
            </a:extLst>
          </p:cNvPr>
          <p:cNvSpPr>
            <a:spLocks noGrp="1"/>
          </p:cNvSpPr>
          <p:nvPr>
            <p:ph type="body" idx="1"/>
          </p:nvPr>
        </p:nvSpPr>
        <p:spPr/>
        <p:txBody>
          <a:bodyPr/>
          <a:lstStyle/>
          <a:p>
            <a:r>
              <a:rPr lang="en-US" altLang="zh-CN" dirty="0"/>
              <a:t>We argue that VSync1∼5 are not specific to X-MCG.</a:t>
            </a:r>
          </a:p>
          <a:p>
            <a:r>
              <a:rPr lang="en-US" altLang="zh-CN" sz="1800" b="0" i="0" dirty="0">
                <a:solidFill>
                  <a:srgbClr val="000000"/>
                </a:solidFill>
                <a:effectLst/>
                <a:latin typeface="NimbusRomNo9L-Regu"/>
              </a:rPr>
              <a:t>The defects of X-MCG found in our study are common to every Android- and video streaming-based MCG platform.</a:t>
            </a:r>
          </a:p>
          <a:p>
            <a:r>
              <a:rPr lang="en-US" altLang="zh-CN" sz="1800" b="0" i="0" dirty="0">
                <a:solidFill>
                  <a:srgbClr val="000000"/>
                </a:solidFill>
                <a:effectLst/>
                <a:latin typeface="NimbusRomNo9L-Regu"/>
              </a:rPr>
              <a:t>As shown, employing other solutions such as Google Android Emulator and </a:t>
            </a:r>
            <a:r>
              <a:rPr lang="en-US" altLang="zh-CN" sz="1800" b="0" i="0" dirty="0" err="1">
                <a:solidFill>
                  <a:srgbClr val="000000"/>
                </a:solidFill>
                <a:effectLst/>
                <a:latin typeface="NimbusRomNo9L-Regu"/>
              </a:rPr>
              <a:t>DroidCloud</a:t>
            </a:r>
            <a:r>
              <a:rPr lang="en-US" altLang="zh-CN" sz="1800" b="0" i="0" dirty="0">
                <a:solidFill>
                  <a:srgbClr val="000000"/>
                </a:solidFill>
                <a:effectLst/>
                <a:latin typeface="NimbusRomNo9L-Regu"/>
              </a:rPr>
              <a:t> also results in the five </a:t>
            </a:r>
            <a:r>
              <a:rPr lang="en-US" altLang="zh-CN" sz="1800" b="0" i="0" dirty="0" err="1">
                <a:solidFill>
                  <a:srgbClr val="000000"/>
                </a:solidFill>
                <a:effectLst/>
                <a:latin typeface="NimbusRomNo9L-Regu"/>
              </a:rPr>
              <a:t>VSync</a:t>
            </a:r>
            <a:r>
              <a:rPr lang="en-US" altLang="zh-CN" sz="1800" b="0" i="0" dirty="0">
                <a:solidFill>
                  <a:srgbClr val="000000"/>
                </a:solidFill>
                <a:effectLst/>
                <a:latin typeface="NimbusRomNo9L-Regu"/>
              </a:rPr>
              <a:t> events in the end-to-end graphics pipeline.</a:t>
            </a:r>
          </a:p>
          <a:p>
            <a:r>
              <a:rPr lang="en-US" altLang="zh-CN" dirty="0"/>
              <a:t>Thus, </a:t>
            </a:r>
            <a:r>
              <a:rPr lang="en-US" altLang="zh-CN" sz="1800" b="0" i="0" dirty="0">
                <a:solidFill>
                  <a:srgbClr val="000000"/>
                </a:solidFill>
                <a:effectLst/>
                <a:latin typeface="NimbusRomNo9L-Regu"/>
              </a:rPr>
              <a:t>we believe that our insights and designs are widely applicable to other platforms.</a:t>
            </a:r>
            <a:r>
              <a:rPr lang="en-US" altLang="zh-CN" dirty="0"/>
              <a:t> </a:t>
            </a:r>
            <a:br>
              <a:rPr lang="en-US" altLang="zh-CN" dirty="0"/>
            </a:b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for the application scope, for middle/low-end devices whose refresh rates are fixed and limited, </a:t>
            </a:r>
            <a:r>
              <a:rPr lang="en-US" altLang="zh-CN" sz="1200" dirty="0">
                <a:latin typeface="Calibri" panose="020F0502020204030204" pitchFamily="34" charset="0"/>
                <a:ea typeface="Calibri" panose="020F0502020204030204" pitchFamily="34" charset="0"/>
                <a:cs typeface="Calibri" panose="020F0502020204030204" pitchFamily="34" charset="0"/>
              </a:rPr>
              <a:t>LoopTailor’s capability can be fully exploited.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Calibri" panose="020F0502020204030204" pitchFamily="34" charset="0"/>
                <a:ea typeface="Calibri" panose="020F0502020204030204" pitchFamily="34" charset="0"/>
                <a:cs typeface="Calibri" panose="020F0502020204030204" pitchFamily="34" charset="0"/>
              </a:rPr>
              <a:t>For high-end devices with high or adaptive refresh rates, the </a:t>
            </a: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intervals between adjacent VSync5 events </a:t>
            </a:r>
            <a:r>
              <a:rPr lang="en-US" altLang="zh-CN" sz="1200" dirty="0">
                <a:latin typeface="Calibri" panose="020F0502020204030204" pitchFamily="34" charset="0"/>
                <a:ea typeface="Calibri" panose="020F0502020204030204" pitchFamily="34" charset="0"/>
                <a:cs typeface="Calibri" panose="020F0502020204030204" pitchFamily="34" charset="0"/>
              </a:rPr>
              <a:t>become</a:t>
            </a: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 short or variable.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rPr>
              <a:t>In such cases, p</a:t>
            </a:r>
            <a:r>
              <a:rPr lang="en-US" altLang="zh-CN" sz="1200" dirty="0">
                <a:latin typeface="Calibri" panose="020F0502020204030204" pitchFamily="34" charset="0"/>
                <a:ea typeface="Calibri" panose="020F0502020204030204" pitchFamily="34" charset="0"/>
                <a:cs typeface="Calibri" panose="020F0502020204030204" pitchFamily="34" charset="0"/>
              </a:rPr>
              <a:t>art of RVC (Alignment for VSync1) becomes less effective, others remain effective, </a:t>
            </a:r>
            <a:r>
              <a:rPr lang="en-US" altLang="zh-CN" sz="1800" b="0" i="0" dirty="0">
                <a:solidFill>
                  <a:srgbClr val="000000"/>
                </a:solidFill>
                <a:effectLst/>
                <a:latin typeface="NimbusRomNo9L-Regu"/>
              </a:rPr>
              <a:t>as VSync1</a:t>
            </a:r>
            <a:r>
              <a:rPr lang="en-US" altLang="zh-CN" sz="1800" b="0" i="1" dirty="0">
                <a:solidFill>
                  <a:srgbClr val="000000"/>
                </a:solidFill>
                <a:effectLst/>
                <a:latin typeface="CMSY10"/>
              </a:rPr>
              <a:t>∼</a:t>
            </a:r>
            <a:r>
              <a:rPr lang="en-US" altLang="zh-CN" sz="1800" b="0" i="0" dirty="0">
                <a:solidFill>
                  <a:srgbClr val="000000"/>
                </a:solidFill>
                <a:effectLst/>
                <a:latin typeface="NimbusRomNo9L-Regu"/>
              </a:rPr>
              <a:t>4 are not on client devices.</a:t>
            </a:r>
            <a:r>
              <a:rPr lang="en-US" altLang="zh-CN" dirty="0"/>
              <a:t> </a:t>
            </a:r>
            <a:br>
              <a:rPr lang="en-US" altLang="zh-CN" dirty="0"/>
            </a:b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p>
        </p:txBody>
      </p:sp>
      <p:sp>
        <p:nvSpPr>
          <p:cNvPr id="4" name="灯片编号占位符 3">
            <a:extLst>
              <a:ext uri="{FF2B5EF4-FFF2-40B4-BE49-F238E27FC236}">
                <a16:creationId xmlns:a16="http://schemas.microsoft.com/office/drawing/2014/main" id="{FB2ADF07-65BC-222C-E23C-FB74D3C6E15E}"/>
              </a:ext>
            </a:extLst>
          </p:cNvPr>
          <p:cNvSpPr>
            <a:spLocks noGrp="1"/>
          </p:cNvSpPr>
          <p:nvPr>
            <p:ph type="sldNum" sz="quarter" idx="5"/>
          </p:nvPr>
        </p:nvSpPr>
        <p:spPr/>
        <p:txBody>
          <a:bodyPr/>
          <a:lstStyle/>
          <a:p>
            <a:fld id="{D496092F-51C9-4DDD-94BB-17B4242AD966}" type="slidenum">
              <a:rPr lang="zh-CN" altLang="en-US" smtClean="0"/>
              <a:t>42</a:t>
            </a:fld>
            <a:endParaRPr lang="zh-CN" altLang="en-US"/>
          </a:p>
        </p:txBody>
      </p:sp>
    </p:spTree>
    <p:extLst>
      <p:ext uri="{BB962C8B-B14F-4D97-AF65-F5344CB8AC3E}">
        <p14:creationId xmlns:p14="http://schemas.microsoft.com/office/powerpoint/2010/main" val="1229377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B1FA6-F224-FFCA-B9D0-380777CB0CC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2B9757D-424A-8937-0621-2E5E7DA56E5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B02E91B-8146-EC46-22BE-1550EADC5048}"/>
              </a:ext>
            </a:extLst>
          </p:cNvPr>
          <p:cNvSpPr>
            <a:spLocks noGrp="1"/>
          </p:cNvSpPr>
          <p:nvPr>
            <p:ph type="body" idx="1"/>
          </p:nvPr>
        </p:nvSpPr>
        <p:spPr/>
        <p:txBody>
          <a:bodyPr/>
          <a:lstStyle/>
          <a:p>
            <a:r>
              <a:rPr lang="en-US" altLang="zh-CN" sz="1800" b="0" i="0" dirty="0">
                <a:solidFill>
                  <a:srgbClr val="000000"/>
                </a:solidFill>
                <a:effectLst/>
                <a:latin typeface="NimbusRomNo9L-Regu"/>
              </a:rPr>
              <a:t>We also implement two intuitive baseline solutions based on the X-MCG architecture to evaluate the performance of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in more depth.</a:t>
            </a:r>
          </a:p>
          <a:p>
            <a:r>
              <a:rPr lang="en-US" altLang="zh-CN" dirty="0"/>
              <a:t>As shown, </a:t>
            </a:r>
            <a:r>
              <a:rPr lang="en-US" altLang="zh-CN" sz="1800" b="0" i="0" dirty="0" err="1">
                <a:solidFill>
                  <a:srgbClr val="000000"/>
                </a:solidFill>
                <a:effectLst/>
                <a:latin typeface="NimbusRomNo9L-Regu"/>
              </a:rPr>
              <a:t>LoopTailor</a:t>
            </a:r>
            <a:r>
              <a:rPr lang="en-US" altLang="zh-CN" sz="1800" b="0" i="0" dirty="0">
                <a:solidFill>
                  <a:srgbClr val="000000"/>
                </a:solidFill>
                <a:effectLst/>
                <a:latin typeface="NimbusRomNo9L-Regu"/>
              </a:rPr>
              <a:t> outperforms the baseline solutions in terms of both interactive latency and non-network latency.</a:t>
            </a:r>
            <a:br>
              <a:rPr lang="en-US" altLang="zh-CN" dirty="0"/>
            </a:br>
            <a:endParaRPr lang="zh-CN" altLang="en-US" dirty="0"/>
          </a:p>
        </p:txBody>
      </p:sp>
      <p:sp>
        <p:nvSpPr>
          <p:cNvPr id="4" name="灯片编号占位符 3">
            <a:extLst>
              <a:ext uri="{FF2B5EF4-FFF2-40B4-BE49-F238E27FC236}">
                <a16:creationId xmlns:a16="http://schemas.microsoft.com/office/drawing/2014/main" id="{766CFFE8-FBF4-8CCB-9A4F-EE6BEEE7517E}"/>
              </a:ext>
            </a:extLst>
          </p:cNvPr>
          <p:cNvSpPr>
            <a:spLocks noGrp="1"/>
          </p:cNvSpPr>
          <p:nvPr>
            <p:ph type="sldNum" sz="quarter" idx="5"/>
          </p:nvPr>
        </p:nvSpPr>
        <p:spPr/>
        <p:txBody>
          <a:bodyPr/>
          <a:lstStyle/>
          <a:p>
            <a:fld id="{D496092F-51C9-4DDD-94BB-17B4242AD966}" type="slidenum">
              <a:rPr lang="zh-CN" altLang="en-US" smtClean="0"/>
              <a:t>43</a:t>
            </a:fld>
            <a:endParaRPr lang="zh-CN" altLang="en-US"/>
          </a:p>
        </p:txBody>
      </p:sp>
    </p:spTree>
    <p:extLst>
      <p:ext uri="{BB962C8B-B14F-4D97-AF65-F5344CB8AC3E}">
        <p14:creationId xmlns:p14="http://schemas.microsoft.com/office/powerpoint/2010/main" val="4551039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E7B47-A4FC-3BB8-9EF3-F5980F01672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02DDD80-F79D-CC01-E13A-97CDD4A640A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F759B94-FF50-65A4-96AF-21867D9FC5FF}"/>
              </a:ext>
            </a:extLst>
          </p:cNvPr>
          <p:cNvSpPr>
            <a:spLocks noGrp="1"/>
          </p:cNvSpPr>
          <p:nvPr>
            <p:ph type="body" idx="1"/>
          </p:nvPr>
        </p:nvSpPr>
        <p:spPr/>
        <p:txBody>
          <a:bodyPr/>
          <a:lstStyle/>
          <a:p>
            <a:r>
              <a:rPr lang="en-US" altLang="zh-CN" dirty="0"/>
              <a:t>Besides, we perform micro benchmarks to select practical parameters of the latency forecasts.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Our experiments also prove that </a:t>
            </a:r>
            <a:r>
              <a:rPr lang="en-US" altLang="zh-CN" dirty="0" err="1">
                <a:latin typeface="Calibri" panose="020F0502020204030204" pitchFamily="34" charset="0"/>
                <a:ea typeface="Calibri" panose="020F0502020204030204" pitchFamily="34" charset="0"/>
                <a:cs typeface="Calibri" panose="020F0502020204030204" pitchFamily="34" charset="0"/>
              </a:rPr>
              <a:t>LoopTailor</a:t>
            </a:r>
            <a:r>
              <a:rPr lang="en-US" altLang="zh-CN" dirty="0">
                <a:latin typeface="Calibri" panose="020F0502020204030204" pitchFamily="34" charset="0"/>
                <a:ea typeface="Calibri" panose="020F0502020204030204" pitchFamily="34" charset="0"/>
                <a:cs typeface="Calibri" panose="020F0502020204030204" pitchFamily="34" charset="0"/>
              </a:rPr>
              <a:t> is resilient to network jitters.</a:t>
            </a:r>
          </a:p>
        </p:txBody>
      </p:sp>
      <p:sp>
        <p:nvSpPr>
          <p:cNvPr id="4" name="灯片编号占位符 3">
            <a:extLst>
              <a:ext uri="{FF2B5EF4-FFF2-40B4-BE49-F238E27FC236}">
                <a16:creationId xmlns:a16="http://schemas.microsoft.com/office/drawing/2014/main" id="{B94509CC-798B-5021-0B5F-8C75D185212B}"/>
              </a:ext>
            </a:extLst>
          </p:cNvPr>
          <p:cNvSpPr>
            <a:spLocks noGrp="1"/>
          </p:cNvSpPr>
          <p:nvPr>
            <p:ph type="sldNum" sz="quarter" idx="5"/>
          </p:nvPr>
        </p:nvSpPr>
        <p:spPr/>
        <p:txBody>
          <a:bodyPr/>
          <a:lstStyle/>
          <a:p>
            <a:fld id="{D496092F-51C9-4DDD-94BB-17B4242AD966}" type="slidenum">
              <a:rPr lang="zh-CN" altLang="en-US" smtClean="0"/>
              <a:t>44</a:t>
            </a:fld>
            <a:endParaRPr lang="zh-CN" altLang="en-US"/>
          </a:p>
        </p:txBody>
      </p:sp>
    </p:spTree>
    <p:extLst>
      <p:ext uri="{BB962C8B-B14F-4D97-AF65-F5344CB8AC3E}">
        <p14:creationId xmlns:p14="http://schemas.microsoft.com/office/powerpoint/2010/main" val="3052988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83ED0-1CC3-922D-EF1F-5245688E883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6F2FD65-8134-886A-2454-F5DD033643D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7CCB06F-B073-9110-EF13-CE967813F976}"/>
              </a:ext>
            </a:extLst>
          </p:cNvPr>
          <p:cNvSpPr>
            <a:spLocks noGrp="1"/>
          </p:cNvSpPr>
          <p:nvPr>
            <p:ph type="body" idx="1"/>
          </p:nvPr>
        </p:nvSpPr>
        <p:spPr/>
        <p:txBody>
          <a:bodyPr/>
          <a:lstStyle/>
          <a:p>
            <a:r>
              <a:rPr lang="en-US" altLang="zh-CN" sz="1800" b="0" i="0" dirty="0">
                <a:solidFill>
                  <a:srgbClr val="000000"/>
                </a:solidFill>
                <a:effectLst/>
                <a:latin typeface="NimbusRomNo9L-Regu"/>
              </a:rPr>
              <a:t>GFI aims to capture raw frames from game rendering ahead of time, before any form of layer composition. </a:t>
            </a:r>
            <a:br>
              <a:rPr lang="en-US" altLang="zh-CN" dirty="0"/>
            </a:br>
            <a:r>
              <a:rPr lang="en-US" altLang="zh-CN" sz="1800" b="0" i="0" dirty="0">
                <a:solidFill>
                  <a:srgbClr val="000000"/>
                </a:solidFill>
                <a:effectLst/>
                <a:latin typeface="NimbusRomNo9L-Regu"/>
              </a:rPr>
              <a:t>In Android, the desired interception should take place between the game app and </a:t>
            </a:r>
            <a:r>
              <a:rPr lang="en-US" altLang="zh-CN" sz="1800" b="0" i="0" dirty="0" err="1">
                <a:solidFill>
                  <a:srgbClr val="000000"/>
                </a:solidFill>
                <a:effectLst/>
                <a:latin typeface="newtxtt"/>
              </a:rPr>
              <a:t>SurfaceFlinger</a:t>
            </a:r>
            <a:r>
              <a:rPr lang="en-US" altLang="zh-CN" sz="1800" b="0" i="0" dirty="0">
                <a:solidFill>
                  <a:srgbClr val="000000"/>
                </a:solidFill>
                <a:effectLst/>
                <a:latin typeface="NimbusRomNo9L-Regu"/>
              </a:rPr>
              <a:t>, and there exist multiple intuitive methods.</a:t>
            </a:r>
          </a:p>
          <a:p>
            <a:r>
              <a:rPr lang="en-US" altLang="zh-CN" sz="1800" b="0" i="0" dirty="0">
                <a:solidFill>
                  <a:srgbClr val="000000"/>
                </a:solidFill>
                <a:effectLst/>
                <a:latin typeface="NimbusRomNo9L-Regu"/>
              </a:rPr>
              <a:t>For instance, app-level render redirection redirects the app rendering </a:t>
            </a:r>
            <a:r>
              <a:rPr lang="en-US" altLang="zh-CN" sz="1800" b="0" i="0" dirty="0">
                <a:solidFill>
                  <a:srgbClr val="000000"/>
                </a:solidFill>
                <a:effectLst/>
                <a:latin typeface="newtxtt"/>
              </a:rPr>
              <a:t>Surface </a:t>
            </a:r>
            <a:r>
              <a:rPr lang="en-US" altLang="zh-CN" sz="1800" b="0" i="0" dirty="0">
                <a:solidFill>
                  <a:srgbClr val="000000"/>
                </a:solidFill>
                <a:effectLst/>
                <a:latin typeface="NimbusRomNo9L-Regu"/>
              </a:rPr>
              <a:t>to a virtual display with hooking libraries such as </a:t>
            </a:r>
            <a:r>
              <a:rPr lang="en-US" altLang="zh-CN" sz="1800" b="0" i="0" dirty="0" err="1">
                <a:solidFill>
                  <a:srgbClr val="000000"/>
                </a:solidFill>
                <a:effectLst/>
                <a:latin typeface="NimbusRomNo9L-Regu"/>
              </a:rPr>
              <a:t>XPosed</a:t>
            </a:r>
            <a:r>
              <a:rPr lang="en-US" altLang="zh-CN" sz="1800" b="0" i="0" dirty="0">
                <a:solidFill>
                  <a:srgbClr val="000000"/>
                </a:solidFill>
                <a:effectLst/>
                <a:latin typeface="NimbusRomNo9L-Regu"/>
              </a:rPr>
              <a:t>, and uses the </a:t>
            </a:r>
            <a:r>
              <a:rPr lang="en-US" altLang="zh-CN" sz="1800" b="0" i="0" dirty="0" err="1">
                <a:solidFill>
                  <a:srgbClr val="000000"/>
                </a:solidFill>
                <a:effectLst/>
                <a:latin typeface="newtxtt"/>
              </a:rPr>
              <a:t>MediaProjection</a:t>
            </a:r>
            <a:r>
              <a:rPr lang="en-US" altLang="zh-CN" sz="1800" b="0" i="0" dirty="0">
                <a:solidFill>
                  <a:srgbClr val="000000"/>
                </a:solidFill>
                <a:effectLst/>
                <a:latin typeface="newtxtt"/>
              </a:rPr>
              <a:t> </a:t>
            </a:r>
            <a:r>
              <a:rPr lang="en-US" altLang="zh-CN" sz="1800" b="0" i="0" dirty="0">
                <a:solidFill>
                  <a:srgbClr val="000000"/>
                </a:solidFill>
                <a:effectLst/>
                <a:latin typeface="NimbusRomNo9L-Regu"/>
              </a:rPr>
              <a:t>API to directly record rendered contents.</a:t>
            </a:r>
          </a:p>
          <a:p>
            <a:r>
              <a:rPr lang="en-US" altLang="zh-CN" sz="1800" b="0" i="0" dirty="0">
                <a:solidFill>
                  <a:srgbClr val="000000"/>
                </a:solidFill>
                <a:effectLst/>
                <a:latin typeface="NimbusRomNo9L-Regu"/>
              </a:rPr>
              <a:t>Framework-level buffer hooking adds a hook inside </a:t>
            </a:r>
            <a:r>
              <a:rPr lang="en-US" altLang="zh-CN" sz="1800" b="0" i="0" dirty="0">
                <a:solidFill>
                  <a:srgbClr val="000000"/>
                </a:solidFill>
                <a:effectLst/>
                <a:latin typeface="newtxtt"/>
              </a:rPr>
              <a:t>Surface</a:t>
            </a:r>
            <a:r>
              <a:rPr lang="en-US" altLang="zh-CN" sz="1800" b="0" i="0" dirty="0">
                <a:solidFill>
                  <a:srgbClr val="000000"/>
                </a:solidFill>
                <a:effectLst/>
                <a:latin typeface="NimbusRomNo9L-Regu"/>
              </a:rPr>
              <a:t>, and performs interceptions whenever a game-owned </a:t>
            </a:r>
            <a:r>
              <a:rPr lang="en-US" altLang="zh-CN" sz="1800" b="0" i="0" dirty="0">
                <a:solidFill>
                  <a:srgbClr val="000000"/>
                </a:solidFill>
                <a:effectLst/>
                <a:latin typeface="newtxtt"/>
              </a:rPr>
              <a:t>Surface </a:t>
            </a:r>
            <a:r>
              <a:rPr lang="en-US" altLang="zh-CN" sz="1800" b="0" i="0" dirty="0">
                <a:solidFill>
                  <a:srgbClr val="000000"/>
                </a:solidFill>
                <a:effectLst/>
                <a:latin typeface="NimbusRomNo9L-Regu"/>
              </a:rPr>
              <a:t>delivers a frame to </a:t>
            </a:r>
            <a:r>
              <a:rPr lang="en-US" altLang="zh-CN" sz="1800" b="0" i="0" dirty="0" err="1">
                <a:solidFill>
                  <a:srgbClr val="000000"/>
                </a:solidFill>
                <a:effectLst/>
                <a:latin typeface="newtxtt"/>
              </a:rPr>
              <a:t>SurfaceFlinger</a:t>
            </a:r>
            <a:r>
              <a:rPr lang="en-US" altLang="zh-CN" sz="1800" b="0" i="0" dirty="0">
                <a:solidFill>
                  <a:srgbClr val="000000"/>
                </a:solidFill>
                <a:effectLst/>
                <a:latin typeface="newtxtt"/>
              </a:rPr>
              <a:t>.</a:t>
            </a:r>
          </a:p>
          <a:p>
            <a:r>
              <a:rPr lang="en-US" altLang="zh-CN" sz="1800" b="0" i="0" dirty="0">
                <a:solidFill>
                  <a:srgbClr val="000000"/>
                </a:solidFill>
                <a:effectLst/>
                <a:latin typeface="newtxtt"/>
              </a:rPr>
              <a:t>However, they both capture frames solely from inside the guest, but ultimately send the frames using the network provided by the host, incurring considerable frame copy overheads.</a:t>
            </a:r>
          </a:p>
          <a:p>
            <a:endParaRPr lang="en-US" altLang="zh-CN" sz="1800" b="0" i="0" dirty="0">
              <a:solidFill>
                <a:srgbClr val="000000"/>
              </a:solidFill>
              <a:effectLst/>
              <a:latin typeface="newtxtt"/>
            </a:endParaRPr>
          </a:p>
          <a:p>
            <a:br>
              <a:rPr lang="en-US" altLang="zh-CN" dirty="0"/>
            </a:br>
            <a:endParaRPr lang="zh-CN" altLang="en-US" dirty="0"/>
          </a:p>
        </p:txBody>
      </p:sp>
      <p:sp>
        <p:nvSpPr>
          <p:cNvPr id="4" name="灯片编号占位符 3">
            <a:extLst>
              <a:ext uri="{FF2B5EF4-FFF2-40B4-BE49-F238E27FC236}">
                <a16:creationId xmlns:a16="http://schemas.microsoft.com/office/drawing/2014/main" id="{9B95EC5C-FE67-E467-CE3E-23D579E4D683}"/>
              </a:ext>
            </a:extLst>
          </p:cNvPr>
          <p:cNvSpPr>
            <a:spLocks noGrp="1"/>
          </p:cNvSpPr>
          <p:nvPr>
            <p:ph type="sldNum" sz="quarter" idx="5"/>
          </p:nvPr>
        </p:nvSpPr>
        <p:spPr/>
        <p:txBody>
          <a:bodyPr/>
          <a:lstStyle/>
          <a:p>
            <a:fld id="{D496092F-51C9-4DDD-94BB-17B4242AD966}" type="slidenum">
              <a:rPr lang="zh-CN" altLang="en-US" smtClean="0"/>
              <a:t>45</a:t>
            </a:fld>
            <a:endParaRPr lang="zh-CN" altLang="en-US"/>
          </a:p>
        </p:txBody>
      </p:sp>
    </p:spTree>
    <p:extLst>
      <p:ext uri="{BB962C8B-B14F-4D97-AF65-F5344CB8AC3E}">
        <p14:creationId xmlns:p14="http://schemas.microsoft.com/office/powerpoint/2010/main" val="2221887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79F97-56F4-41D7-5D61-DB4175923A7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AF01EDF-82B5-1294-C5FC-A1B1249952F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BB55E4-0E8C-8467-5783-44CCC072C751}"/>
              </a:ext>
            </a:extLst>
          </p:cNvPr>
          <p:cNvSpPr>
            <a:spLocks noGrp="1"/>
          </p:cNvSpPr>
          <p:nvPr>
            <p:ph type="body" idx="1"/>
          </p:nvPr>
        </p:nvSpPr>
        <p:spPr/>
        <p:txBody>
          <a:bodyPr/>
          <a:lstStyle/>
          <a:p>
            <a:r>
              <a:rPr lang="en-US" altLang="zh-CN" dirty="0"/>
              <a:t>Given the above concerns, we measure the interactive latency of a platform from the outside in a </a:t>
            </a:r>
            <a:r>
              <a:rPr lang="en-US" altLang="zh-CN" b="1" dirty="0">
                <a:latin typeface="Calibri" panose="020F0502020204030204" pitchFamily="34" charset="0"/>
                <a:ea typeface="Calibri" panose="020F0502020204030204" pitchFamily="34" charset="0"/>
                <a:cs typeface="Calibri" panose="020F0502020204030204" pitchFamily="34" charset="0"/>
              </a:rPr>
              <a:t>record-and-recognize</a:t>
            </a:r>
            <a:r>
              <a:rPr lang="en-US" altLang="zh-CN" dirty="0">
                <a:latin typeface="Calibri" panose="020F0502020204030204" pitchFamily="34" charset="0"/>
                <a:ea typeface="Calibri" panose="020F0502020204030204" pitchFamily="34" charset="0"/>
                <a:cs typeface="Calibri" panose="020F0502020204030204" pitchFamily="34" charset="0"/>
              </a:rPr>
              <a:t> approach</a:t>
            </a:r>
            <a:endParaRPr lang="en-US" altLang="zh-CN" dirty="0"/>
          </a:p>
        </p:txBody>
      </p:sp>
      <p:sp>
        <p:nvSpPr>
          <p:cNvPr id="4" name="灯片编号占位符 3">
            <a:extLst>
              <a:ext uri="{FF2B5EF4-FFF2-40B4-BE49-F238E27FC236}">
                <a16:creationId xmlns:a16="http://schemas.microsoft.com/office/drawing/2014/main" id="{D007D017-6BCB-7204-EF15-E31631CD994A}"/>
              </a:ext>
            </a:extLst>
          </p:cNvPr>
          <p:cNvSpPr>
            <a:spLocks noGrp="1"/>
          </p:cNvSpPr>
          <p:nvPr>
            <p:ph type="sldNum" sz="quarter" idx="5"/>
          </p:nvPr>
        </p:nvSpPr>
        <p:spPr/>
        <p:txBody>
          <a:bodyPr/>
          <a:lstStyle/>
          <a:p>
            <a:fld id="{D496092F-51C9-4DDD-94BB-17B4242AD966}" type="slidenum">
              <a:rPr lang="zh-CN" altLang="en-US" smtClean="0"/>
              <a:t>5</a:t>
            </a:fld>
            <a:endParaRPr lang="zh-CN" altLang="en-US"/>
          </a:p>
        </p:txBody>
      </p:sp>
    </p:spTree>
    <p:extLst>
      <p:ext uri="{BB962C8B-B14F-4D97-AF65-F5344CB8AC3E}">
        <p14:creationId xmlns:p14="http://schemas.microsoft.com/office/powerpoint/2010/main" val="3941757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285EA-0E1A-4A1E-5097-5E7E736F30F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462AEC1-D2EF-DDEB-5A5C-FE51BC62AAC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FF0367F-F903-BB1F-E3E3-AE958EDA878D}"/>
              </a:ext>
            </a:extLst>
          </p:cNvPr>
          <p:cNvSpPr>
            <a:spLocks noGrp="1"/>
          </p:cNvSpPr>
          <p:nvPr>
            <p:ph type="body" idx="1"/>
          </p:nvPr>
        </p:nvSpPr>
        <p:spPr/>
        <p:txBody>
          <a:bodyPr/>
          <a:lstStyle/>
          <a:p>
            <a:r>
              <a:rPr lang="en-US" altLang="zh-CN" dirty="0"/>
              <a:t>As listed, we study 8 representative </a:t>
            </a:r>
            <a:r>
              <a:rPr lang="en-US" altLang="zh-CN" sz="1800" b="0" i="0" dirty="0">
                <a:solidFill>
                  <a:srgbClr val="000000"/>
                </a:solidFill>
                <a:effectLst/>
                <a:latin typeface="NimbusRomNo9L-Regu"/>
              </a:rPr>
              <a:t>cloud gaming platforms that are popular in either the USA or China, using 100 mobile devices </a:t>
            </a:r>
            <a:r>
              <a:rPr lang="en-US" altLang="zh-CN" dirty="0"/>
              <a:t>geo-distributed in both countries.</a:t>
            </a:r>
          </a:p>
          <a:p>
            <a:r>
              <a:rPr lang="en-US" altLang="zh-CN" sz="1800" b="0" i="0" dirty="0">
                <a:solidFill>
                  <a:srgbClr val="000000"/>
                </a:solidFill>
                <a:effectLst/>
                <a:latin typeface="NimbusRomNo9L-Regu"/>
              </a:rPr>
              <a:t>Among them, three are CCG platforms, three are MCG platforms, and two support both.</a:t>
            </a:r>
            <a:br>
              <a:rPr lang="en-US" altLang="zh-CN" dirty="0"/>
            </a:br>
            <a:br>
              <a:rPr lang="en-US" altLang="zh-CN" dirty="0"/>
            </a:br>
            <a:br>
              <a:rPr lang="en-US" altLang="zh-CN" dirty="0"/>
            </a:br>
            <a:br>
              <a:rPr lang="en-US" altLang="zh-CN" dirty="0"/>
            </a:br>
            <a:br>
              <a:rPr lang="en-US" altLang="zh-CN" dirty="0"/>
            </a:br>
            <a:r>
              <a:rPr lang="en-US" altLang="zh-CN" dirty="0"/>
              <a:t> </a:t>
            </a:r>
            <a:br>
              <a:rPr lang="en-US" altLang="zh-CN" dirty="0"/>
            </a:br>
            <a:endParaRPr lang="zh-CN" altLang="en-US" dirty="0"/>
          </a:p>
        </p:txBody>
      </p:sp>
      <p:sp>
        <p:nvSpPr>
          <p:cNvPr id="4" name="灯片编号占位符 3">
            <a:extLst>
              <a:ext uri="{FF2B5EF4-FFF2-40B4-BE49-F238E27FC236}">
                <a16:creationId xmlns:a16="http://schemas.microsoft.com/office/drawing/2014/main" id="{530FBD17-4F36-72EF-FF7D-07B5A6E09253}"/>
              </a:ext>
            </a:extLst>
          </p:cNvPr>
          <p:cNvSpPr>
            <a:spLocks noGrp="1"/>
          </p:cNvSpPr>
          <p:nvPr>
            <p:ph type="sldNum" sz="quarter" idx="5"/>
          </p:nvPr>
        </p:nvSpPr>
        <p:spPr/>
        <p:txBody>
          <a:bodyPr/>
          <a:lstStyle/>
          <a:p>
            <a:fld id="{D496092F-51C9-4DDD-94BB-17B4242AD966}" type="slidenum">
              <a:rPr lang="zh-CN" altLang="en-US" smtClean="0"/>
              <a:t>6</a:t>
            </a:fld>
            <a:endParaRPr lang="zh-CN" altLang="en-US"/>
          </a:p>
        </p:txBody>
      </p:sp>
    </p:spTree>
    <p:extLst>
      <p:ext uri="{BB962C8B-B14F-4D97-AF65-F5344CB8AC3E}">
        <p14:creationId xmlns:p14="http://schemas.microsoft.com/office/powerpoint/2010/main" val="1934217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39245-AFBF-66F8-4760-DB634E51259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94A15E4-8059-642E-40EB-9DDB0CEDC27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6A13BE1-FC98-DFA9-CF89-CCC442B4787F}"/>
              </a:ext>
            </a:extLst>
          </p:cNvPr>
          <p:cNvSpPr>
            <a:spLocks noGrp="1"/>
          </p:cNvSpPr>
          <p:nvPr>
            <p:ph type="body" idx="1"/>
          </p:nvPr>
        </p:nvSpPr>
        <p:spPr/>
        <p:txBody>
          <a:bodyPr/>
          <a:lstStyle/>
          <a:p>
            <a:r>
              <a:rPr lang="en-US" altLang="zh-CN" dirty="0"/>
              <a:t>To conduct measurement, we first </a:t>
            </a:r>
            <a:r>
              <a:rPr lang="en-US" altLang="zh-CN" sz="1800" b="0" i="0" dirty="0">
                <a:solidFill>
                  <a:srgbClr val="000000"/>
                </a:solidFill>
                <a:effectLst/>
                <a:latin typeface="NimbusRomNo9L-Regu"/>
              </a:rPr>
              <a:t>use high-speed cameras to record videos of user interactions with games with an ultra-high frame rate of 2000 FPS and Full-HD resolution.</a:t>
            </a:r>
          </a:p>
          <a:p>
            <a:r>
              <a:rPr lang="en-US" altLang="zh-CN" sz="1800" b="0" i="0" dirty="0">
                <a:solidFill>
                  <a:srgbClr val="000000"/>
                </a:solidFill>
                <a:effectLst/>
                <a:latin typeface="NimbusRomNo9L-Regu"/>
              </a:rPr>
              <a:t>We position 2 cameras in front of and at the side of the device screen respectively, so that both user actions and visual game contents can be clearly observed.</a:t>
            </a:r>
          </a:p>
          <a:p>
            <a:r>
              <a:rPr lang="en-US" altLang="zh-CN" sz="1800" b="0" i="0" dirty="0">
                <a:solidFill>
                  <a:srgbClr val="000000"/>
                </a:solidFill>
                <a:effectLst/>
                <a:latin typeface="NimbusRomNo9L-Regu"/>
              </a:rPr>
              <a:t>We select specific interaction patterns for each game, e.g., invoking game menus, changing views, and touching in-game buttons</a:t>
            </a:r>
            <a:r>
              <a:rPr lang="en-US" altLang="zh-CN" sz="2800" b="0" i="0" dirty="0">
                <a:solidFill>
                  <a:srgbClr val="000000"/>
                </a:solidFill>
                <a:effectLst/>
                <a:latin typeface="NimbusRomNo9L-Regu"/>
              </a:rPr>
              <a:t>.</a:t>
            </a:r>
            <a:br>
              <a:rPr lang="en-US" altLang="zh-CN" sz="2800" dirty="0"/>
            </a:br>
            <a:r>
              <a:rPr lang="en-US" altLang="zh-CN" sz="1800" b="0" i="0" dirty="0">
                <a:solidFill>
                  <a:srgbClr val="000000"/>
                </a:solidFill>
                <a:effectLst/>
                <a:latin typeface="NimbusRomNo9L-Regu"/>
              </a:rPr>
              <a:t>They are performed with styluses instead of fingers to ease detection.</a:t>
            </a:r>
            <a:r>
              <a:rPr lang="en-US" altLang="zh-CN" sz="1800" dirty="0"/>
              <a:t> </a:t>
            </a:r>
            <a:br>
              <a:rPr lang="en-US" altLang="zh-CN" dirty="0"/>
            </a:br>
            <a:br>
              <a:rPr lang="en-US" altLang="zh-CN" dirty="0"/>
            </a:br>
            <a:br>
              <a:rPr lang="en-US" altLang="zh-CN" dirty="0"/>
            </a:br>
            <a:br>
              <a:rPr lang="en-US" altLang="zh-CN" dirty="0"/>
            </a:br>
            <a:br>
              <a:rPr lang="en-US" altLang="zh-CN" dirty="0"/>
            </a:br>
            <a:r>
              <a:rPr lang="en-US" altLang="zh-CN" dirty="0"/>
              <a:t> </a:t>
            </a:r>
            <a:br>
              <a:rPr lang="en-US" altLang="zh-CN" dirty="0"/>
            </a:br>
            <a:endParaRPr lang="zh-CN" altLang="en-US" dirty="0"/>
          </a:p>
        </p:txBody>
      </p:sp>
      <p:sp>
        <p:nvSpPr>
          <p:cNvPr id="4" name="灯片编号占位符 3">
            <a:extLst>
              <a:ext uri="{FF2B5EF4-FFF2-40B4-BE49-F238E27FC236}">
                <a16:creationId xmlns:a16="http://schemas.microsoft.com/office/drawing/2014/main" id="{2598EB63-F88E-A307-AE85-41C3FB298FC0}"/>
              </a:ext>
            </a:extLst>
          </p:cNvPr>
          <p:cNvSpPr>
            <a:spLocks noGrp="1"/>
          </p:cNvSpPr>
          <p:nvPr>
            <p:ph type="sldNum" sz="quarter" idx="5"/>
          </p:nvPr>
        </p:nvSpPr>
        <p:spPr/>
        <p:txBody>
          <a:bodyPr/>
          <a:lstStyle/>
          <a:p>
            <a:fld id="{D496092F-51C9-4DDD-94BB-17B4242AD966}" type="slidenum">
              <a:rPr lang="zh-CN" altLang="en-US" smtClean="0"/>
              <a:t>7</a:t>
            </a:fld>
            <a:endParaRPr lang="zh-CN" altLang="en-US"/>
          </a:p>
        </p:txBody>
      </p:sp>
    </p:spTree>
    <p:extLst>
      <p:ext uri="{BB962C8B-B14F-4D97-AF65-F5344CB8AC3E}">
        <p14:creationId xmlns:p14="http://schemas.microsoft.com/office/powerpoint/2010/main" val="224359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E1ED9-E999-CA4E-AD0A-1BC5C72C2A2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B2534E8-DCF2-A79E-6844-6294E97BFA7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048A548-6896-94E5-422A-FA6B1D496B68}"/>
              </a:ext>
            </a:extLst>
          </p:cNvPr>
          <p:cNvSpPr>
            <a:spLocks noGrp="1"/>
          </p:cNvSpPr>
          <p:nvPr>
            <p:ph type="body" idx="1"/>
          </p:nvPr>
        </p:nvSpPr>
        <p:spPr/>
        <p:txBody>
          <a:bodyPr/>
          <a:lstStyle/>
          <a:p>
            <a:r>
              <a:rPr lang="en-US" altLang="zh-CN" sz="1800" b="0" i="0" dirty="0">
                <a:solidFill>
                  <a:srgbClr val="000000"/>
                </a:solidFill>
                <a:effectLst/>
                <a:latin typeface="NimbusRomNo9L-Regu"/>
              </a:rPr>
              <a:t>After recording, we examine each frame with the Segmentation Anything Model to detect and track objects in the frames.</a:t>
            </a:r>
          </a:p>
          <a:p>
            <a:r>
              <a:rPr lang="en-US" altLang="zh-CN" sz="1800" b="0" i="0" dirty="0">
                <a:solidFill>
                  <a:srgbClr val="000000"/>
                </a:solidFill>
                <a:effectLst/>
                <a:latin typeface="NimbusRomNo9L-Regu"/>
              </a:rPr>
              <a:t>In this way, we can recognize the starting and ending timestamps of a user interaction.</a:t>
            </a:r>
          </a:p>
          <a:p>
            <a:r>
              <a:rPr lang="en-US" altLang="zh-CN" sz="1800" b="0" i="0" dirty="0">
                <a:solidFill>
                  <a:srgbClr val="000000"/>
                </a:solidFill>
                <a:effectLst/>
                <a:latin typeface="NimbusRomNo9L-Regu"/>
              </a:rPr>
              <a:t>Then the measured interactive latency is calculated as the difference between the two timestamps. </a:t>
            </a:r>
          </a:p>
          <a:p>
            <a:br>
              <a:rPr lang="en-US" altLang="zh-CN" dirty="0"/>
            </a:br>
            <a:br>
              <a:rPr lang="en-US" altLang="zh-CN" dirty="0"/>
            </a:br>
            <a:br>
              <a:rPr lang="en-US" altLang="zh-CN" dirty="0"/>
            </a:br>
            <a:br>
              <a:rPr lang="en-US" altLang="zh-CN" dirty="0"/>
            </a:br>
            <a:br>
              <a:rPr lang="en-US" altLang="zh-CN" dirty="0"/>
            </a:br>
            <a:r>
              <a:rPr lang="en-US" altLang="zh-CN" dirty="0"/>
              <a:t> </a:t>
            </a:r>
            <a:br>
              <a:rPr lang="en-US" altLang="zh-CN" dirty="0"/>
            </a:br>
            <a:endParaRPr lang="zh-CN" altLang="en-US" dirty="0"/>
          </a:p>
        </p:txBody>
      </p:sp>
      <p:sp>
        <p:nvSpPr>
          <p:cNvPr id="4" name="灯片编号占位符 3">
            <a:extLst>
              <a:ext uri="{FF2B5EF4-FFF2-40B4-BE49-F238E27FC236}">
                <a16:creationId xmlns:a16="http://schemas.microsoft.com/office/drawing/2014/main" id="{D015D003-F5B5-B7F2-C89F-0C9F1BE19367}"/>
              </a:ext>
            </a:extLst>
          </p:cNvPr>
          <p:cNvSpPr>
            <a:spLocks noGrp="1"/>
          </p:cNvSpPr>
          <p:nvPr>
            <p:ph type="sldNum" sz="quarter" idx="5"/>
          </p:nvPr>
        </p:nvSpPr>
        <p:spPr/>
        <p:txBody>
          <a:bodyPr/>
          <a:lstStyle/>
          <a:p>
            <a:fld id="{D496092F-51C9-4DDD-94BB-17B4242AD966}" type="slidenum">
              <a:rPr lang="zh-CN" altLang="en-US" smtClean="0"/>
              <a:t>8</a:t>
            </a:fld>
            <a:endParaRPr lang="zh-CN" altLang="en-US"/>
          </a:p>
        </p:txBody>
      </p:sp>
    </p:spTree>
    <p:extLst>
      <p:ext uri="{BB962C8B-B14F-4D97-AF65-F5344CB8AC3E}">
        <p14:creationId xmlns:p14="http://schemas.microsoft.com/office/powerpoint/2010/main" val="45428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FA4C1-521F-CFC3-E963-0BCF75D00B7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0BBC750-C456-5185-0E85-19C8B02BAB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3D68DF8-4247-3CF4-1B10-73A4FB7839E3}"/>
              </a:ext>
            </a:extLst>
          </p:cNvPr>
          <p:cNvSpPr>
            <a:spLocks noGrp="1"/>
          </p:cNvSpPr>
          <p:nvPr>
            <p:ph type="body" idx="1"/>
          </p:nvPr>
        </p:nvSpPr>
        <p:spPr/>
        <p:txBody>
          <a:bodyPr/>
          <a:lstStyle/>
          <a:p>
            <a:r>
              <a:rPr lang="en-US" altLang="zh-CN" sz="1800" b="0" i="0" dirty="0">
                <a:solidFill>
                  <a:srgbClr val="000000"/>
                </a:solidFill>
                <a:effectLst/>
                <a:latin typeface="NimbusRomNo9L-Regu"/>
              </a:rPr>
              <a:t>Further, we are curious about the network impact on the interactive latency since this is what common users are the most concerned with.</a:t>
            </a:r>
          </a:p>
          <a:p>
            <a:r>
              <a:rPr lang="en-US" altLang="zh-CN" sz="1800" b="0" i="0" dirty="0">
                <a:solidFill>
                  <a:srgbClr val="000000"/>
                </a:solidFill>
                <a:effectLst/>
                <a:latin typeface="NimbusRomNo9L-Regu"/>
              </a:rPr>
              <a:t>To address the concern, almost all the commercial cloud gaming platforms have on-screen widgets presenting the real-time network latency (via their client apps), which greatly facilitates our recording the network latency.</a:t>
            </a:r>
            <a:endParaRPr lang="en-US" altLang="zh-CN" sz="1800" b="0" i="0" dirty="0">
              <a:solidFill>
                <a:srgbClr val="00CC00"/>
              </a:solidFill>
              <a:effectLst/>
              <a:latin typeface="NimbusRomNo9L-Regu"/>
            </a:endParaRPr>
          </a:p>
          <a:p>
            <a:r>
              <a:rPr lang="en-US" altLang="zh-CN" sz="1800" b="0" i="0" dirty="0">
                <a:solidFill>
                  <a:srgbClr val="000000"/>
                </a:solidFill>
                <a:effectLst/>
                <a:latin typeface="NimbusRomNo9L-Regu"/>
              </a:rPr>
              <a:t>Since a low network bandwidth can also lead to high interactive latency, we periodically record the downlink bandwidth with a lightweight Android API in the meantime.</a:t>
            </a:r>
          </a:p>
          <a:p>
            <a:r>
              <a:rPr lang="en-US" altLang="zh-CN" sz="4000" b="0" i="0" dirty="0">
                <a:solidFill>
                  <a:srgbClr val="000000"/>
                </a:solidFill>
                <a:effectLst/>
                <a:latin typeface="NimbusRomNo9L-Regu"/>
              </a:rPr>
              <a:t>Finally, </a:t>
            </a:r>
            <a:r>
              <a:rPr lang="en-US" altLang="zh-CN" sz="1800" b="0" i="0" dirty="0">
                <a:solidFill>
                  <a:srgbClr val="000000"/>
                </a:solidFill>
                <a:effectLst/>
                <a:latin typeface="NimbusRomNo9L-Regu"/>
              </a:rPr>
              <a:t>we obtain over 20,000 valid records, which reveal quite a few surprising results.</a:t>
            </a:r>
            <a:r>
              <a:rPr lang="en-US" altLang="zh-CN" sz="5400" dirty="0"/>
              <a:t> </a:t>
            </a:r>
            <a:br>
              <a:rPr lang="en-US" altLang="zh-CN" sz="5400" dirty="0"/>
            </a:br>
            <a:br>
              <a:rPr lang="en-US" altLang="zh-CN" sz="4000" dirty="0"/>
            </a:br>
            <a:br>
              <a:rPr lang="en-US" altLang="zh-CN" sz="2800" dirty="0"/>
            </a:br>
            <a:endParaRPr lang="en-US" altLang="zh-CN" sz="1800" b="0" i="0" dirty="0">
              <a:solidFill>
                <a:srgbClr val="000000"/>
              </a:solidFill>
              <a:effectLst/>
              <a:latin typeface="NimbusRomNo9L-Regu"/>
            </a:endParaRPr>
          </a:p>
          <a:p>
            <a:br>
              <a:rPr lang="en-US" altLang="zh-CN" dirty="0"/>
            </a:br>
            <a:endParaRPr lang="zh-CN" altLang="en-US" dirty="0"/>
          </a:p>
        </p:txBody>
      </p:sp>
      <p:sp>
        <p:nvSpPr>
          <p:cNvPr id="4" name="灯片编号占位符 3">
            <a:extLst>
              <a:ext uri="{FF2B5EF4-FFF2-40B4-BE49-F238E27FC236}">
                <a16:creationId xmlns:a16="http://schemas.microsoft.com/office/drawing/2014/main" id="{BC6BF3F1-5B22-0E55-0B6D-D274E1558E59}"/>
              </a:ext>
            </a:extLst>
          </p:cNvPr>
          <p:cNvSpPr>
            <a:spLocks noGrp="1"/>
          </p:cNvSpPr>
          <p:nvPr>
            <p:ph type="sldNum" sz="quarter" idx="5"/>
          </p:nvPr>
        </p:nvSpPr>
        <p:spPr/>
        <p:txBody>
          <a:bodyPr/>
          <a:lstStyle/>
          <a:p>
            <a:fld id="{D496092F-51C9-4DDD-94BB-17B4242AD966}" type="slidenum">
              <a:rPr lang="zh-CN" altLang="en-US" smtClean="0"/>
              <a:t>9</a:t>
            </a:fld>
            <a:endParaRPr lang="zh-CN" altLang="en-US"/>
          </a:p>
        </p:txBody>
      </p:sp>
    </p:spTree>
    <p:extLst>
      <p:ext uri="{BB962C8B-B14F-4D97-AF65-F5344CB8AC3E}">
        <p14:creationId xmlns:p14="http://schemas.microsoft.com/office/powerpoint/2010/main" val="3178259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53D04C-F6D3-CC49-FEB6-5B5B17570DDA}"/>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1205DC28-9CA9-909D-E703-FD1A4A534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C0A5C7F-786C-B972-5604-57CED4858D9A}"/>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5" name="页脚占位符 4">
            <a:extLst>
              <a:ext uri="{FF2B5EF4-FFF2-40B4-BE49-F238E27FC236}">
                <a16:creationId xmlns:a16="http://schemas.microsoft.com/office/drawing/2014/main" id="{5F6245F9-1807-772D-C4B2-FD0752A7D0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3F3E901-EFA8-7CDA-2A59-39E0AF744838}"/>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1874983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ABA4DC-F5F0-33DF-C37E-9D3D30362D2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8D98932-3CD3-E3E2-E307-952029F8341A}"/>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EBB37AE-7157-D59E-B71B-94BAAB1ADF91}"/>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5" name="页脚占位符 4">
            <a:extLst>
              <a:ext uri="{FF2B5EF4-FFF2-40B4-BE49-F238E27FC236}">
                <a16:creationId xmlns:a16="http://schemas.microsoft.com/office/drawing/2014/main" id="{88D84051-DD98-22AF-DFE8-3DE6B73D9F8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936FDC-C733-DB1A-5C52-0D0892CFDA10}"/>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2097914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B1F0309-132F-131D-FCE2-7F1AF768EDC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E4E9E54B-0092-7850-7902-D828EC14B21C}"/>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BE05A05-821D-C0C8-8991-AECF5A85257F}"/>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5" name="页脚占位符 4">
            <a:extLst>
              <a:ext uri="{FF2B5EF4-FFF2-40B4-BE49-F238E27FC236}">
                <a16:creationId xmlns:a16="http://schemas.microsoft.com/office/drawing/2014/main" id="{9B0D96DB-C4B9-FBC8-894B-19D0CC16C5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93DAC0-C0CA-9FCF-440F-0E16E48EFE75}"/>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104589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139385-1048-8580-CC52-34EDFE06AC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01455BC-1DFA-6863-4D1E-2F650DE1F30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43AD18-AC78-DA5F-F645-E33C01CB159A}"/>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5" name="页脚占位符 4">
            <a:extLst>
              <a:ext uri="{FF2B5EF4-FFF2-40B4-BE49-F238E27FC236}">
                <a16:creationId xmlns:a16="http://schemas.microsoft.com/office/drawing/2014/main" id="{7DFE0ABA-6C9D-26C0-2454-116B021C1C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55E057F-831E-DC6E-6DEA-779650B7E527}"/>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100014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44D202-823B-F20F-C09C-6EE2D968A3A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3E27D4A-72BD-E51C-92C7-881087B8CB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80E8112-9473-E0DE-B12B-F05BF252207A}"/>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5" name="页脚占位符 4">
            <a:extLst>
              <a:ext uri="{FF2B5EF4-FFF2-40B4-BE49-F238E27FC236}">
                <a16:creationId xmlns:a16="http://schemas.microsoft.com/office/drawing/2014/main" id="{EEE0CF45-F5CD-D61D-6971-1E4F8AEE237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48C1D2-3062-2ACA-6831-406F7F08C236}"/>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8707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EDF6D0-F71D-4AFB-4297-B51A1D6ADD1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84D3DAF-FBDB-5828-DE9D-E7D6685EF65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FC99EC-EE38-6707-D26C-30158AFE351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E8BB17EC-EC8D-1CDD-DA9E-8564C20BF277}"/>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6" name="页脚占位符 5">
            <a:extLst>
              <a:ext uri="{FF2B5EF4-FFF2-40B4-BE49-F238E27FC236}">
                <a16:creationId xmlns:a16="http://schemas.microsoft.com/office/drawing/2014/main" id="{AA93471B-C362-8D40-0C79-02A983DED5A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3E721D2-E36A-5518-0878-41CC3880567F}"/>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12911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B4C596-1296-1CAE-1B3C-66584DC114A6}"/>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67FFE68-8B4F-7D5F-9979-0DDE37AC01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06136D0-5EAD-C3DD-E482-C34D168939F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3F79E3E-B0AB-D069-9CC1-146025282D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52AA216-32E2-B2A7-2AA5-1BC3A40CD13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DA8CFA9-5D23-29AB-6A1A-B93C04893387}"/>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8" name="页脚占位符 7">
            <a:extLst>
              <a:ext uri="{FF2B5EF4-FFF2-40B4-BE49-F238E27FC236}">
                <a16:creationId xmlns:a16="http://schemas.microsoft.com/office/drawing/2014/main" id="{52182F67-7CB9-C134-0717-331A200EB03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495BA56D-4A3C-0A7B-4B8E-778B2C7669A0}"/>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404476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65A914-641A-6D81-647F-31A5EFF96B0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02FBF3B-514B-56C4-B5F4-3DF1057672CE}"/>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4" name="页脚占位符 3">
            <a:extLst>
              <a:ext uri="{FF2B5EF4-FFF2-40B4-BE49-F238E27FC236}">
                <a16:creationId xmlns:a16="http://schemas.microsoft.com/office/drawing/2014/main" id="{5BF7A325-CCA1-AE53-B6A2-CD0BA404206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8DA9BC-DEA3-AE69-FD6A-079C514FE051}"/>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1279666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D7E10C-A973-E75E-1AE3-52B8DA2A1F0D}"/>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3" name="页脚占位符 2">
            <a:extLst>
              <a:ext uri="{FF2B5EF4-FFF2-40B4-BE49-F238E27FC236}">
                <a16:creationId xmlns:a16="http://schemas.microsoft.com/office/drawing/2014/main" id="{2E237F9E-EF85-540E-EA27-3877D63AFF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4534571-75A5-C50D-DCC5-91AF75D63A73}"/>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2376928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C59CE8-2CF2-1B05-E11E-E1C66AF4D75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6E72A3A-1E5A-8269-1255-564420217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CC0E937B-D71B-26DA-C621-633D1E706C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7192B66-23B9-CEFC-A5E0-DBA418E4630D}"/>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6" name="页脚占位符 5">
            <a:extLst>
              <a:ext uri="{FF2B5EF4-FFF2-40B4-BE49-F238E27FC236}">
                <a16:creationId xmlns:a16="http://schemas.microsoft.com/office/drawing/2014/main" id="{FD22256E-E23F-AC79-C1B0-FCC8022E4CC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BB12333-AAD3-44A3-9A8C-0AC5A9F94DAF}"/>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38949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92D566-3465-130F-6AD6-8A628874C5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3E7B315-0994-A25B-8F5A-1093DB9870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4766391-4125-992F-224A-07AA842C54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DFF0BE8-22E9-A166-1C3B-C2C2CA896978}"/>
              </a:ext>
            </a:extLst>
          </p:cNvPr>
          <p:cNvSpPr>
            <a:spLocks noGrp="1"/>
          </p:cNvSpPr>
          <p:nvPr>
            <p:ph type="dt" sz="half" idx="10"/>
          </p:nvPr>
        </p:nvSpPr>
        <p:spPr/>
        <p:txBody>
          <a:bodyPr/>
          <a:lstStyle/>
          <a:p>
            <a:fld id="{987DAC64-CF90-4ECB-AE85-65F61283FC6B}" type="datetimeFigureOut">
              <a:rPr lang="zh-CN" altLang="en-US" smtClean="0"/>
              <a:t>2025/4/28</a:t>
            </a:fld>
            <a:endParaRPr lang="zh-CN" altLang="en-US"/>
          </a:p>
        </p:txBody>
      </p:sp>
      <p:sp>
        <p:nvSpPr>
          <p:cNvPr id="6" name="页脚占位符 5">
            <a:extLst>
              <a:ext uri="{FF2B5EF4-FFF2-40B4-BE49-F238E27FC236}">
                <a16:creationId xmlns:a16="http://schemas.microsoft.com/office/drawing/2014/main" id="{0F451DA0-A9B1-3271-6660-215A1495D1C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837EF72-7616-F562-E965-0B95FF1E5A7F}"/>
              </a:ext>
            </a:extLst>
          </p:cNvPr>
          <p:cNvSpPr>
            <a:spLocks noGrp="1"/>
          </p:cNvSpPr>
          <p:nvPr>
            <p:ph type="sldNum" sz="quarter" idx="12"/>
          </p:nvPr>
        </p:nvSpPr>
        <p:spPr/>
        <p:txBody>
          <a:body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322720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DFB9202-52A7-20E1-94B3-18B32EAC3E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894E6BB-AA2B-5D8D-0B51-C1502529F7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4889A6D-F874-0521-F969-947D7D5B1D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DAC64-CF90-4ECB-AE85-65F61283FC6B}" type="datetimeFigureOut">
              <a:rPr lang="zh-CN" altLang="en-US" smtClean="0"/>
              <a:t>2025/4/28</a:t>
            </a:fld>
            <a:endParaRPr lang="zh-CN" altLang="en-US"/>
          </a:p>
        </p:txBody>
      </p:sp>
      <p:sp>
        <p:nvSpPr>
          <p:cNvPr id="5" name="页脚占位符 4">
            <a:extLst>
              <a:ext uri="{FF2B5EF4-FFF2-40B4-BE49-F238E27FC236}">
                <a16:creationId xmlns:a16="http://schemas.microsoft.com/office/drawing/2014/main" id="{AE6C1983-0E68-6232-88DE-D128138175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6EC0F441-D379-C291-0DED-C23B13FB56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17CCA-2D55-4AFC-B70A-06578BABBB7C}" type="slidenum">
              <a:rPr lang="zh-CN" altLang="en-US" smtClean="0"/>
              <a:t>‹#›</a:t>
            </a:fld>
            <a:endParaRPr lang="zh-CN" altLang="en-US"/>
          </a:p>
        </p:txBody>
      </p:sp>
    </p:spTree>
    <p:extLst>
      <p:ext uri="{BB962C8B-B14F-4D97-AF65-F5344CB8AC3E}">
        <p14:creationId xmlns:p14="http://schemas.microsoft.com/office/powerpoint/2010/main" val="140292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hyperlink" Target="https://mcglatency.github.io/"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353717-1C40-F60F-987F-2B72B88D53CB}"/>
              </a:ext>
            </a:extLst>
          </p:cNvPr>
          <p:cNvSpPr>
            <a:spLocks noGrp="1"/>
          </p:cNvSpPr>
          <p:nvPr>
            <p:ph type="ctrTitle"/>
          </p:nvPr>
        </p:nvSpPr>
        <p:spPr>
          <a:xfrm>
            <a:off x="1218857" y="1646000"/>
            <a:ext cx="10281424" cy="2387600"/>
          </a:xfrm>
        </p:spPr>
        <p:txBody>
          <a:bodyPr>
            <a:noAutofit/>
          </a:bodyPr>
          <a:lstStyle/>
          <a:p>
            <a:r>
              <a:rPr lang="en-US" altLang="zh-CN" sz="4000" b="1" dirty="0">
                <a:latin typeface="Arial" panose="020B0604020202020204" pitchFamily="34" charset="0"/>
                <a:cs typeface="Arial" panose="020B0604020202020204" pitchFamily="34" charset="0"/>
              </a:rPr>
              <a:t>Dissecting and Streamlining the Interactive Loop of Mobile Cloud Gaming</a:t>
            </a:r>
            <a:endParaRPr lang="zh-CN" altLang="en-US" sz="4000" b="1" dirty="0">
              <a:latin typeface="Arial" panose="020B0604020202020204" pitchFamily="34" charset="0"/>
              <a:cs typeface="Arial" panose="020B0604020202020204" pitchFamily="34" charset="0"/>
            </a:endParaRPr>
          </a:p>
        </p:txBody>
      </p:sp>
      <p:pic>
        <p:nvPicPr>
          <p:cNvPr id="1032" name="Picture 8" descr="Ant Group - Wikipedia">
            <a:extLst>
              <a:ext uri="{FF2B5EF4-FFF2-40B4-BE49-F238E27FC236}">
                <a16:creationId xmlns:a16="http://schemas.microsoft.com/office/drawing/2014/main" id="{78E9C9FD-47F8-AE14-770A-D4EAB9D15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4120" y="5791556"/>
            <a:ext cx="1677968" cy="719129"/>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a:extLst>
              <a:ext uri="{FF2B5EF4-FFF2-40B4-BE49-F238E27FC236}">
                <a16:creationId xmlns:a16="http://schemas.microsoft.com/office/drawing/2014/main" id="{0A163EBD-F4C0-3051-50F3-0EECCD33EE53}"/>
              </a:ext>
            </a:extLst>
          </p:cNvPr>
          <p:cNvPicPr>
            <a:picLocks noChangeAspect="1"/>
          </p:cNvPicPr>
          <p:nvPr/>
        </p:nvPicPr>
        <p:blipFill>
          <a:blip r:embed="rId4"/>
          <a:stretch>
            <a:fillRect/>
          </a:stretch>
        </p:blipFill>
        <p:spPr>
          <a:xfrm>
            <a:off x="0" y="-2829"/>
            <a:ext cx="12192000" cy="2507265"/>
          </a:xfrm>
          <a:prstGeom prst="rect">
            <a:avLst/>
          </a:prstGeom>
        </p:spPr>
      </p:pic>
      <p:sp>
        <p:nvSpPr>
          <p:cNvPr id="13" name="文本框 12">
            <a:extLst>
              <a:ext uri="{FF2B5EF4-FFF2-40B4-BE49-F238E27FC236}">
                <a16:creationId xmlns:a16="http://schemas.microsoft.com/office/drawing/2014/main" id="{F9F05247-FA45-61D3-AEC1-4DCE7FB76B7D}"/>
              </a:ext>
            </a:extLst>
          </p:cNvPr>
          <p:cNvSpPr txBox="1"/>
          <p:nvPr/>
        </p:nvSpPr>
        <p:spPr>
          <a:xfrm>
            <a:off x="1939969" y="4394618"/>
            <a:ext cx="8839200"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ltLang="zh-CN" sz="2400" b="1" dirty="0">
                <a:solidFill>
                  <a:prstClr val="black"/>
                </a:solidFill>
                <a:latin typeface="Calibri" panose="020F0502020204030204" pitchFamily="34" charset="0"/>
                <a:ea typeface="Calibri" panose="020F0502020204030204" pitchFamily="34" charset="0"/>
                <a:cs typeface="Calibri" panose="020F0502020204030204" pitchFamily="34" charset="0"/>
              </a:rPr>
              <a:t>Yang Li</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altLang="zh-CN" sz="2400" dirty="0">
                <a:solidFill>
                  <a:prstClr val="black"/>
                </a:solidFill>
                <a:latin typeface="Calibri" panose="020F0502020204030204" pitchFamily="34" charset="0"/>
                <a:ea typeface="Calibri" panose="020F0502020204030204" pitchFamily="34" charset="0"/>
                <a:cs typeface="Calibri" panose="020F0502020204030204" pitchFamily="34" charset="0"/>
              </a:rPr>
              <a:t>Jiaxing Qiu</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altLang="zh-CN" sz="2400" dirty="0" err="1">
                <a:solidFill>
                  <a:prstClr val="black"/>
                </a:solidFill>
                <a:latin typeface="Calibri" panose="020F0502020204030204" pitchFamily="34" charset="0"/>
                <a:ea typeface="Calibri" panose="020F0502020204030204" pitchFamily="34" charset="0"/>
                <a:cs typeface="Calibri" panose="020F0502020204030204" pitchFamily="34" charset="0"/>
              </a:rPr>
              <a:t>Hongyi</a:t>
            </a:r>
            <a:r>
              <a:rPr lang="en-US" altLang="zh-CN" sz="2400" dirty="0">
                <a:solidFill>
                  <a:prstClr val="black"/>
                </a:solidFill>
                <a:latin typeface="Calibri" panose="020F0502020204030204" pitchFamily="34" charset="0"/>
                <a:ea typeface="Calibri" panose="020F0502020204030204" pitchFamily="34" charset="0"/>
                <a:cs typeface="Calibri" panose="020F0502020204030204" pitchFamily="34" charset="0"/>
              </a:rPr>
              <a:t> Wang</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Zhenhua Li</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Feng Qian</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Jing Yang</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Hao Lin</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1,3</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Yunhao</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Liu</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1</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Bo Xiao</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Xiaokang</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Qin</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4</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altLang="zh-CN" sz="2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Tianyin</a:t>
            </a:r>
            <a:r>
              <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Xu</a:t>
            </a:r>
            <a:r>
              <a:rPr kumimoji="0" lang="en-US" altLang="zh-CN" sz="240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a:t>
            </a:r>
            <a:endParaRPr kumimoji="0" lang="en-US" altLang="zh-CN"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4" name="object 5">
            <a:extLst>
              <a:ext uri="{FF2B5EF4-FFF2-40B4-BE49-F238E27FC236}">
                <a16:creationId xmlns:a16="http://schemas.microsoft.com/office/drawing/2014/main" id="{35594568-D9E2-0219-0289-4C81C333EEBE}"/>
              </a:ext>
            </a:extLst>
          </p:cNvPr>
          <p:cNvPicPr/>
          <p:nvPr/>
        </p:nvPicPr>
        <p:blipFill>
          <a:blip r:embed="rId5" cstate="print"/>
          <a:stretch>
            <a:fillRect/>
          </a:stretch>
        </p:blipFill>
        <p:spPr>
          <a:xfrm>
            <a:off x="1762022" y="5757018"/>
            <a:ext cx="1613601" cy="804002"/>
          </a:xfrm>
          <a:prstGeom prst="rect">
            <a:avLst/>
          </a:prstGeom>
        </p:spPr>
      </p:pic>
      <p:pic>
        <p:nvPicPr>
          <p:cNvPr id="15" name="object 6">
            <a:extLst>
              <a:ext uri="{FF2B5EF4-FFF2-40B4-BE49-F238E27FC236}">
                <a16:creationId xmlns:a16="http://schemas.microsoft.com/office/drawing/2014/main" id="{B505CA4D-5E3B-FD6B-B8D4-EEC7A64D6B99}"/>
              </a:ext>
            </a:extLst>
          </p:cNvPr>
          <p:cNvPicPr/>
          <p:nvPr/>
        </p:nvPicPr>
        <p:blipFill>
          <a:blip r:embed="rId6" cstate="print"/>
          <a:stretch>
            <a:fillRect/>
          </a:stretch>
        </p:blipFill>
        <p:spPr>
          <a:xfrm>
            <a:off x="6460102" y="5914625"/>
            <a:ext cx="1865376" cy="488788"/>
          </a:xfrm>
          <a:prstGeom prst="rect">
            <a:avLst/>
          </a:prstGeom>
        </p:spPr>
      </p:pic>
      <p:pic>
        <p:nvPicPr>
          <p:cNvPr id="16" name="object 10">
            <a:extLst>
              <a:ext uri="{FF2B5EF4-FFF2-40B4-BE49-F238E27FC236}">
                <a16:creationId xmlns:a16="http://schemas.microsoft.com/office/drawing/2014/main" id="{72D4FB4E-F12A-F2F2-F6D9-86D4DA2A2185}"/>
              </a:ext>
            </a:extLst>
          </p:cNvPr>
          <p:cNvPicPr/>
          <p:nvPr/>
        </p:nvPicPr>
        <p:blipFill>
          <a:blip r:embed="rId7" cstate="print"/>
          <a:stretch>
            <a:fillRect/>
          </a:stretch>
        </p:blipFill>
        <p:spPr>
          <a:xfrm>
            <a:off x="4223538" y="5930131"/>
            <a:ext cx="1433249" cy="473282"/>
          </a:xfrm>
          <a:prstGeom prst="rect">
            <a:avLst/>
          </a:prstGeom>
        </p:spPr>
      </p:pic>
      <p:sp>
        <p:nvSpPr>
          <p:cNvPr id="17" name="TextBox 9">
            <a:extLst>
              <a:ext uri="{FF2B5EF4-FFF2-40B4-BE49-F238E27FC236}">
                <a16:creationId xmlns:a16="http://schemas.microsoft.com/office/drawing/2014/main" id="{C9DA7D06-1444-990F-6D20-5E1775FD4FCF}"/>
              </a:ext>
            </a:extLst>
          </p:cNvPr>
          <p:cNvSpPr txBox="1"/>
          <p:nvPr/>
        </p:nvSpPr>
        <p:spPr>
          <a:xfrm>
            <a:off x="3415897" y="5667942"/>
            <a:ext cx="376267" cy="369332"/>
          </a:xfrm>
          <a:prstGeom prst="rect">
            <a:avLst/>
          </a:prstGeom>
          <a:noFill/>
        </p:spPr>
        <p:txBody>
          <a:bodyPr wrap="square">
            <a:spAutoFit/>
          </a:bodyPr>
          <a:lstStyle/>
          <a:p>
            <a:r>
              <a:rPr lang="en-US" b="1" dirty="0"/>
              <a:t>1</a:t>
            </a:r>
          </a:p>
        </p:txBody>
      </p:sp>
      <p:sp>
        <p:nvSpPr>
          <p:cNvPr id="18" name="TextBox 10">
            <a:extLst>
              <a:ext uri="{FF2B5EF4-FFF2-40B4-BE49-F238E27FC236}">
                <a16:creationId xmlns:a16="http://schemas.microsoft.com/office/drawing/2014/main" id="{4812138F-8F5D-66A3-42C4-6472C094120A}"/>
              </a:ext>
            </a:extLst>
          </p:cNvPr>
          <p:cNvSpPr txBox="1"/>
          <p:nvPr/>
        </p:nvSpPr>
        <p:spPr>
          <a:xfrm>
            <a:off x="5656787" y="5667942"/>
            <a:ext cx="376267" cy="369332"/>
          </a:xfrm>
          <a:prstGeom prst="rect">
            <a:avLst/>
          </a:prstGeom>
          <a:noFill/>
        </p:spPr>
        <p:txBody>
          <a:bodyPr wrap="square">
            <a:spAutoFit/>
          </a:bodyPr>
          <a:lstStyle/>
          <a:p>
            <a:r>
              <a:rPr lang="en-US" b="1" dirty="0"/>
              <a:t>2</a:t>
            </a:r>
          </a:p>
        </p:txBody>
      </p:sp>
      <p:sp>
        <p:nvSpPr>
          <p:cNvPr id="19" name="TextBox 11">
            <a:extLst>
              <a:ext uri="{FF2B5EF4-FFF2-40B4-BE49-F238E27FC236}">
                <a16:creationId xmlns:a16="http://schemas.microsoft.com/office/drawing/2014/main" id="{32B29494-DBD8-C80F-D49B-26D41B8CDE7B}"/>
              </a:ext>
            </a:extLst>
          </p:cNvPr>
          <p:cNvSpPr txBox="1"/>
          <p:nvPr/>
        </p:nvSpPr>
        <p:spPr>
          <a:xfrm>
            <a:off x="8340448" y="5667942"/>
            <a:ext cx="376267" cy="369332"/>
          </a:xfrm>
          <a:prstGeom prst="rect">
            <a:avLst/>
          </a:prstGeom>
          <a:noFill/>
        </p:spPr>
        <p:txBody>
          <a:bodyPr wrap="square">
            <a:spAutoFit/>
          </a:bodyPr>
          <a:lstStyle/>
          <a:p>
            <a:r>
              <a:rPr lang="en-US" b="1" dirty="0"/>
              <a:t>3</a:t>
            </a:r>
          </a:p>
        </p:txBody>
      </p:sp>
      <p:sp>
        <p:nvSpPr>
          <p:cNvPr id="20" name="TextBox 11">
            <a:extLst>
              <a:ext uri="{FF2B5EF4-FFF2-40B4-BE49-F238E27FC236}">
                <a16:creationId xmlns:a16="http://schemas.microsoft.com/office/drawing/2014/main" id="{A7A1AEB4-E3D5-2B8E-7FB9-68D24D984E53}"/>
              </a:ext>
            </a:extLst>
          </p:cNvPr>
          <p:cNvSpPr txBox="1"/>
          <p:nvPr/>
        </p:nvSpPr>
        <p:spPr>
          <a:xfrm>
            <a:off x="10543954" y="5674531"/>
            <a:ext cx="376267" cy="369332"/>
          </a:xfrm>
          <a:prstGeom prst="rect">
            <a:avLst/>
          </a:prstGeom>
          <a:noFill/>
        </p:spPr>
        <p:txBody>
          <a:bodyPr wrap="square">
            <a:spAutoFit/>
          </a:bodyPr>
          <a:lstStyle/>
          <a:p>
            <a:r>
              <a:rPr lang="en-US" b="1" dirty="0"/>
              <a:t>4</a:t>
            </a:r>
          </a:p>
        </p:txBody>
      </p:sp>
      <p:sp>
        <p:nvSpPr>
          <p:cNvPr id="21" name="Slide Number Placeholder 7">
            <a:extLst>
              <a:ext uri="{FF2B5EF4-FFF2-40B4-BE49-F238E27FC236}">
                <a16:creationId xmlns:a16="http://schemas.microsoft.com/office/drawing/2014/main" id="{C6068BCB-B987-5784-CCD8-3775AC97CC67}"/>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a:t>
            </a:fld>
            <a:endParaRPr lang="en-US" dirty="0"/>
          </a:p>
        </p:txBody>
      </p:sp>
    </p:spTree>
    <p:extLst>
      <p:ext uri="{BB962C8B-B14F-4D97-AF65-F5344CB8AC3E}">
        <p14:creationId xmlns:p14="http://schemas.microsoft.com/office/powerpoint/2010/main" val="1975882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C05FD1-CC95-130E-F88A-5B51D2AE818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89C7D39-C24A-1FD5-DD77-05091846F264}"/>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Key Measurement Findings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A146BC00-1E2D-4542-E116-0A91C05B6DD4}"/>
              </a:ext>
            </a:extLst>
          </p:cNvPr>
          <p:cNvSpPr>
            <a:spLocks noGrp="1"/>
          </p:cNvSpPr>
          <p:nvPr>
            <p:ph idx="1"/>
          </p:nvPr>
        </p:nvSpPr>
        <p:spPr>
          <a:xfrm>
            <a:off x="518534" y="1825625"/>
            <a:ext cx="11269929"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The interactive latency of today’s MCG </a:t>
            </a:r>
            <a:r>
              <a:rPr lang="en-US" altLang="zh-CN" sz="2600" b="1" i="1" dirty="0">
                <a:solidFill>
                  <a:srgbClr val="FF0000"/>
                </a:solidFill>
                <a:latin typeface="Calibri" panose="020F0502020204030204" pitchFamily="34" charset="0"/>
                <a:ea typeface="Calibri" panose="020F0502020204030204" pitchFamily="34" charset="0"/>
                <a:cs typeface="Calibri" panose="020F0502020204030204" pitchFamily="34" charset="0"/>
              </a:rPr>
              <a:t>cannot</a:t>
            </a:r>
            <a:r>
              <a:rPr lang="en-US" altLang="zh-CN" sz="2600" dirty="0">
                <a:latin typeface="Calibri" panose="020F0502020204030204" pitchFamily="34" charset="0"/>
                <a:ea typeface="Calibri" panose="020F0502020204030204" pitchFamily="34" charset="0"/>
                <a:cs typeface="Calibri" panose="020F0502020204030204" pitchFamily="34" charset="0"/>
              </a:rPr>
              <a:t> meet user requirements (&lt;100 </a:t>
            </a:r>
            <a:r>
              <a:rPr lang="en-US" altLang="zh-CN" sz="2600" dirty="0" err="1">
                <a:latin typeface="Calibri" panose="020F0502020204030204" pitchFamily="34" charset="0"/>
                <a:ea typeface="Calibri" panose="020F0502020204030204" pitchFamily="34" charset="0"/>
                <a:cs typeface="Calibri" panose="020F0502020204030204" pitchFamily="34" charset="0"/>
              </a:rPr>
              <a:t>ms</a:t>
            </a:r>
            <a:r>
              <a:rPr lang="en-US" altLang="zh-CN" sz="2600" dirty="0">
                <a:latin typeface="Calibri" panose="020F0502020204030204" pitchFamily="34" charset="0"/>
                <a:ea typeface="Calibri" panose="020F0502020204030204" pitchFamily="34" charset="0"/>
                <a:cs typeface="Calibri" panose="020F0502020204030204" pitchFamily="34" charset="0"/>
              </a:rPr>
              <a:t>)</a:t>
            </a:r>
          </a:p>
          <a:p>
            <a:pPr lvl="1"/>
            <a:r>
              <a:rPr lang="en-US" altLang="zh-CN" dirty="0">
                <a:latin typeface="Calibri" panose="020F0502020204030204" pitchFamily="34" charset="0"/>
                <a:ea typeface="Calibri" panose="020F0502020204030204" pitchFamily="34" charset="0"/>
                <a:cs typeface="Calibri" panose="020F0502020204030204" pitchFamily="34" charset="0"/>
              </a:rPr>
              <a:t>All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MCG</a:t>
            </a:r>
            <a:r>
              <a:rPr lang="en-US" altLang="zh-CN" dirty="0">
                <a:latin typeface="Calibri" panose="020F0502020204030204" pitchFamily="34" charset="0"/>
                <a:ea typeface="Calibri" panose="020F0502020204030204" pitchFamily="34" charset="0"/>
                <a:cs typeface="Calibri" panose="020F0502020204030204" pitchFamily="34" charset="0"/>
              </a:rPr>
              <a:t> platforms suffer from unsatisfactory interactive latencies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112-403 </a:t>
            </a:r>
            <a:r>
              <a:rPr lang="en-US" altLang="zh-CN" dirty="0" err="1">
                <a:solidFill>
                  <a:srgbClr val="FF0000"/>
                </a:solidFill>
                <a:latin typeface="Calibri" panose="020F0502020204030204" pitchFamily="34" charset="0"/>
                <a:ea typeface="Calibri" panose="020F0502020204030204" pitchFamily="34" charset="0"/>
                <a:cs typeface="Calibri" panose="020F0502020204030204" pitchFamily="34" charset="0"/>
              </a:rPr>
              <a:t>ms</a:t>
            </a:r>
            <a:r>
              <a:rPr lang="en-US" altLang="zh-CN" dirty="0">
                <a:latin typeface="Calibri" panose="020F0502020204030204" pitchFamily="34" charset="0"/>
                <a:ea typeface="Calibri" panose="020F0502020204030204" pitchFamily="34" charset="0"/>
                <a:cs typeface="Calibri" panose="020F0502020204030204" pitchFamily="34" charset="0"/>
              </a:rPr>
              <a:t>)</a:t>
            </a:r>
          </a:p>
          <a:p>
            <a:pPr lvl="1"/>
            <a:r>
              <a:rPr lang="en-US" altLang="zh-CN" dirty="0">
                <a:latin typeface="Calibri" panose="020F0502020204030204" pitchFamily="34" charset="0"/>
                <a:ea typeface="Calibri" panose="020F0502020204030204" pitchFamily="34" charset="0"/>
                <a:cs typeface="Calibri" panose="020F0502020204030204" pitchFamily="34" charset="0"/>
              </a:rPr>
              <a:t>In contrast, in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35%</a:t>
            </a:r>
            <a:r>
              <a:rPr lang="en-US" altLang="zh-CN" dirty="0">
                <a:latin typeface="Calibri" panose="020F0502020204030204" pitchFamily="34" charset="0"/>
                <a:ea typeface="Calibri" panose="020F0502020204030204" pitchFamily="34" charset="0"/>
                <a:cs typeface="Calibri" panose="020F0502020204030204" pitchFamily="34" charset="0"/>
              </a:rPr>
              <a:t> cases interactive latencies of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CCG</a:t>
            </a:r>
            <a:r>
              <a:rPr lang="en-US" altLang="zh-CN" dirty="0">
                <a:latin typeface="Calibri" panose="020F0502020204030204" pitchFamily="34" charset="0"/>
                <a:ea typeface="Calibri" panose="020F0502020204030204" pitchFamily="34" charset="0"/>
                <a:cs typeface="Calibri" panose="020F0502020204030204" pitchFamily="34" charset="0"/>
              </a:rPr>
              <a:t> stay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below 100 </a:t>
            </a:r>
            <a:r>
              <a:rPr lang="en-US" altLang="zh-CN" dirty="0" err="1">
                <a:solidFill>
                  <a:srgbClr val="0070C0"/>
                </a:solidFill>
                <a:latin typeface="Calibri" panose="020F0502020204030204" pitchFamily="34" charset="0"/>
                <a:ea typeface="Calibri" panose="020F0502020204030204" pitchFamily="34" charset="0"/>
                <a:cs typeface="Calibri" panose="020F0502020204030204" pitchFamily="34" charset="0"/>
              </a:rPr>
              <a:t>ms</a:t>
            </a:r>
            <a:endPar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Even the fastest MCG platform (X-MCG) is slower than the slowest CCG one (</a:t>
            </a:r>
            <a:r>
              <a:rPr lang="en-US" altLang="zh-CN" dirty="0" err="1">
                <a:latin typeface="Calibri" panose="020F0502020204030204" pitchFamily="34" charset="0"/>
                <a:ea typeface="Calibri" panose="020F0502020204030204" pitchFamily="34" charset="0"/>
                <a:cs typeface="Calibri" panose="020F0502020204030204" pitchFamily="34" charset="0"/>
              </a:rPr>
              <a:t>JoyArk</a:t>
            </a:r>
            <a:r>
              <a:rPr lang="en-US" altLang="zh-CN" dirty="0">
                <a:latin typeface="Calibri" panose="020F0502020204030204" pitchFamily="34" charset="0"/>
                <a:ea typeface="Calibri" panose="020F0502020204030204" pitchFamily="34" charset="0"/>
                <a:cs typeface="Calibri" panose="020F0502020204030204" pitchFamily="34" charset="0"/>
              </a:rPr>
              <a:t>)</a:t>
            </a:r>
          </a:p>
        </p:txBody>
      </p:sp>
      <p:sp>
        <p:nvSpPr>
          <p:cNvPr id="14" name="Slide Number Placeholder 7">
            <a:extLst>
              <a:ext uri="{FF2B5EF4-FFF2-40B4-BE49-F238E27FC236}">
                <a16:creationId xmlns:a16="http://schemas.microsoft.com/office/drawing/2014/main" id="{96E55535-8FE4-0E73-20C2-4973F955E9A2}"/>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10</a:t>
            </a:fld>
            <a:endParaRPr lang="en-US" dirty="0"/>
          </a:p>
        </p:txBody>
      </p:sp>
      <p:pic>
        <p:nvPicPr>
          <p:cNvPr id="4" name="图片 3">
            <a:extLst>
              <a:ext uri="{FF2B5EF4-FFF2-40B4-BE49-F238E27FC236}">
                <a16:creationId xmlns:a16="http://schemas.microsoft.com/office/drawing/2014/main" id="{529BA0CA-5430-1662-5EA8-1CD8B563F542}"/>
              </a:ext>
            </a:extLst>
          </p:cNvPr>
          <p:cNvPicPr>
            <a:picLocks noChangeAspect="1"/>
          </p:cNvPicPr>
          <p:nvPr/>
        </p:nvPicPr>
        <p:blipFill>
          <a:blip r:embed="rId3"/>
          <a:stretch>
            <a:fillRect/>
          </a:stretch>
        </p:blipFill>
        <p:spPr>
          <a:xfrm>
            <a:off x="664199" y="3919050"/>
            <a:ext cx="3655950" cy="2480579"/>
          </a:xfrm>
          <a:prstGeom prst="rect">
            <a:avLst/>
          </a:prstGeom>
        </p:spPr>
      </p:pic>
      <p:sp>
        <p:nvSpPr>
          <p:cNvPr id="9" name="矩形 8">
            <a:extLst>
              <a:ext uri="{FF2B5EF4-FFF2-40B4-BE49-F238E27FC236}">
                <a16:creationId xmlns:a16="http://schemas.microsoft.com/office/drawing/2014/main" id="{6821DDB0-B42A-153D-FC52-A7CAD9E2AEAF}"/>
              </a:ext>
            </a:extLst>
          </p:cNvPr>
          <p:cNvSpPr/>
          <p:nvPr/>
        </p:nvSpPr>
        <p:spPr>
          <a:xfrm>
            <a:off x="2393812" y="5263937"/>
            <a:ext cx="799171" cy="6313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A613F740-A89F-9CA2-1722-E990F5506CCF}"/>
              </a:ext>
            </a:extLst>
          </p:cNvPr>
          <p:cNvSpPr/>
          <p:nvPr/>
        </p:nvSpPr>
        <p:spPr>
          <a:xfrm>
            <a:off x="2998484" y="4527395"/>
            <a:ext cx="799171" cy="6313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4909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7007D-D008-97CA-562F-13C5419AA51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3870410-6476-A468-1036-A043749C8F38}"/>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Key Measurement Findings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4004077D-3018-B5B7-A115-AF1852BB7F13}"/>
              </a:ext>
            </a:extLst>
          </p:cNvPr>
          <p:cNvSpPr>
            <a:spLocks noGrp="1"/>
          </p:cNvSpPr>
          <p:nvPr>
            <p:ph idx="1"/>
          </p:nvPr>
        </p:nvSpPr>
        <p:spPr>
          <a:xfrm>
            <a:off x="518534" y="1825625"/>
            <a:ext cx="11269929"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The interactive latency of today’s MCG </a:t>
            </a:r>
            <a:r>
              <a:rPr lang="en-US" altLang="zh-CN" sz="2600" b="1" i="1" dirty="0">
                <a:solidFill>
                  <a:srgbClr val="FF0000"/>
                </a:solidFill>
                <a:latin typeface="Calibri" panose="020F0502020204030204" pitchFamily="34" charset="0"/>
                <a:ea typeface="Calibri" panose="020F0502020204030204" pitchFamily="34" charset="0"/>
                <a:cs typeface="Calibri" panose="020F0502020204030204" pitchFamily="34" charset="0"/>
              </a:rPr>
              <a:t>cannot</a:t>
            </a:r>
            <a:r>
              <a:rPr lang="en-US" altLang="zh-CN" sz="2600" dirty="0">
                <a:latin typeface="Calibri" panose="020F0502020204030204" pitchFamily="34" charset="0"/>
                <a:ea typeface="Calibri" panose="020F0502020204030204" pitchFamily="34" charset="0"/>
                <a:cs typeface="Calibri" panose="020F0502020204030204" pitchFamily="34" charset="0"/>
              </a:rPr>
              <a:t> meet user requirements (&lt;100 </a:t>
            </a:r>
            <a:r>
              <a:rPr lang="en-US" altLang="zh-CN" sz="2600" dirty="0" err="1">
                <a:latin typeface="Calibri" panose="020F0502020204030204" pitchFamily="34" charset="0"/>
                <a:ea typeface="Calibri" panose="020F0502020204030204" pitchFamily="34" charset="0"/>
                <a:cs typeface="Calibri" panose="020F0502020204030204" pitchFamily="34" charset="0"/>
              </a:rPr>
              <a:t>ms</a:t>
            </a:r>
            <a:r>
              <a:rPr lang="en-US" altLang="zh-CN" sz="2600" dirty="0">
                <a:latin typeface="Calibri" panose="020F0502020204030204" pitchFamily="34" charset="0"/>
                <a:ea typeface="Calibri" panose="020F0502020204030204" pitchFamily="34" charset="0"/>
                <a:cs typeface="Calibri" panose="020F0502020204030204" pitchFamily="34" charset="0"/>
              </a:rPr>
              <a:t>)</a:t>
            </a:r>
          </a:p>
          <a:p>
            <a:pPr lvl="1"/>
            <a:r>
              <a:rPr lang="en-US" altLang="zh-CN" dirty="0">
                <a:latin typeface="Calibri" panose="020F0502020204030204" pitchFamily="34" charset="0"/>
                <a:ea typeface="Calibri" panose="020F0502020204030204" pitchFamily="34" charset="0"/>
                <a:cs typeface="Calibri" panose="020F0502020204030204" pitchFamily="34" charset="0"/>
              </a:rPr>
              <a:t>All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MCG</a:t>
            </a:r>
            <a:r>
              <a:rPr lang="en-US" altLang="zh-CN" dirty="0">
                <a:latin typeface="Calibri" panose="020F0502020204030204" pitchFamily="34" charset="0"/>
                <a:ea typeface="Calibri" panose="020F0502020204030204" pitchFamily="34" charset="0"/>
                <a:cs typeface="Calibri" panose="020F0502020204030204" pitchFamily="34" charset="0"/>
              </a:rPr>
              <a:t> platforms suffer from unsatisfactory interactive latencies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112-403 </a:t>
            </a:r>
            <a:r>
              <a:rPr lang="en-US" altLang="zh-CN" dirty="0" err="1">
                <a:solidFill>
                  <a:srgbClr val="FF0000"/>
                </a:solidFill>
                <a:latin typeface="Calibri" panose="020F0502020204030204" pitchFamily="34" charset="0"/>
                <a:ea typeface="Calibri" panose="020F0502020204030204" pitchFamily="34" charset="0"/>
                <a:cs typeface="Calibri" panose="020F0502020204030204" pitchFamily="34" charset="0"/>
              </a:rPr>
              <a:t>ms</a:t>
            </a:r>
            <a:r>
              <a:rPr lang="en-US" altLang="zh-CN" dirty="0">
                <a:latin typeface="Calibri" panose="020F0502020204030204" pitchFamily="34" charset="0"/>
                <a:ea typeface="Calibri" panose="020F0502020204030204" pitchFamily="34" charset="0"/>
                <a:cs typeface="Calibri" panose="020F0502020204030204" pitchFamily="34" charset="0"/>
              </a:rPr>
              <a:t>)</a:t>
            </a:r>
          </a:p>
          <a:p>
            <a:pPr lvl="1"/>
            <a:r>
              <a:rPr lang="en-US" altLang="zh-CN" dirty="0">
                <a:latin typeface="Calibri" panose="020F0502020204030204" pitchFamily="34" charset="0"/>
                <a:ea typeface="Calibri" panose="020F0502020204030204" pitchFamily="34" charset="0"/>
                <a:cs typeface="Calibri" panose="020F0502020204030204" pitchFamily="34" charset="0"/>
              </a:rPr>
              <a:t>In contrast, in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35%</a:t>
            </a:r>
            <a:r>
              <a:rPr lang="en-US" altLang="zh-CN" dirty="0">
                <a:latin typeface="Calibri" panose="020F0502020204030204" pitchFamily="34" charset="0"/>
                <a:ea typeface="Calibri" panose="020F0502020204030204" pitchFamily="34" charset="0"/>
                <a:cs typeface="Calibri" panose="020F0502020204030204" pitchFamily="34" charset="0"/>
              </a:rPr>
              <a:t> cases interactive latencies of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CCG</a:t>
            </a:r>
            <a:r>
              <a:rPr lang="en-US" altLang="zh-CN" dirty="0">
                <a:latin typeface="Calibri" panose="020F0502020204030204" pitchFamily="34" charset="0"/>
                <a:ea typeface="Calibri" panose="020F0502020204030204" pitchFamily="34" charset="0"/>
                <a:cs typeface="Calibri" panose="020F0502020204030204" pitchFamily="34" charset="0"/>
              </a:rPr>
              <a:t> stay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below 100 </a:t>
            </a:r>
            <a:r>
              <a:rPr lang="en-US" altLang="zh-CN" dirty="0" err="1">
                <a:solidFill>
                  <a:srgbClr val="0070C0"/>
                </a:solidFill>
                <a:latin typeface="Calibri" panose="020F0502020204030204" pitchFamily="34" charset="0"/>
                <a:ea typeface="Calibri" panose="020F0502020204030204" pitchFamily="34" charset="0"/>
                <a:cs typeface="Calibri" panose="020F0502020204030204" pitchFamily="34" charset="0"/>
              </a:rPr>
              <a:t>ms</a:t>
            </a:r>
            <a:endPar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Even the fastest MCG platform (X-MCG) is slower than the slowest CCG one (</a:t>
            </a:r>
            <a:r>
              <a:rPr lang="en-US" altLang="zh-CN" dirty="0" err="1">
                <a:latin typeface="Calibri" panose="020F0502020204030204" pitchFamily="34" charset="0"/>
                <a:ea typeface="Calibri" panose="020F0502020204030204" pitchFamily="34" charset="0"/>
                <a:cs typeface="Calibri" panose="020F0502020204030204" pitchFamily="34" charset="0"/>
              </a:rPr>
              <a:t>JoyArk</a:t>
            </a:r>
            <a:r>
              <a:rPr lang="en-US" altLang="zh-CN" dirty="0">
                <a:latin typeface="Calibri" panose="020F0502020204030204" pitchFamily="34" charset="0"/>
                <a:ea typeface="Calibri" panose="020F0502020204030204" pitchFamily="34" charset="0"/>
                <a:cs typeface="Calibri" panose="020F0502020204030204" pitchFamily="34" charset="0"/>
              </a:rPr>
              <a:t>)</a:t>
            </a:r>
          </a:p>
        </p:txBody>
      </p:sp>
      <p:sp>
        <p:nvSpPr>
          <p:cNvPr id="14" name="Slide Number Placeholder 7">
            <a:extLst>
              <a:ext uri="{FF2B5EF4-FFF2-40B4-BE49-F238E27FC236}">
                <a16:creationId xmlns:a16="http://schemas.microsoft.com/office/drawing/2014/main" id="{F9BCE374-F707-D617-A15D-816752E79082}"/>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11</a:t>
            </a:fld>
            <a:endParaRPr lang="en-US" dirty="0"/>
          </a:p>
        </p:txBody>
      </p:sp>
      <p:pic>
        <p:nvPicPr>
          <p:cNvPr id="4" name="图片 3">
            <a:extLst>
              <a:ext uri="{FF2B5EF4-FFF2-40B4-BE49-F238E27FC236}">
                <a16:creationId xmlns:a16="http://schemas.microsoft.com/office/drawing/2014/main" id="{37607BF1-8180-B5E2-D955-AA5A0692FFEC}"/>
              </a:ext>
            </a:extLst>
          </p:cNvPr>
          <p:cNvPicPr>
            <a:picLocks noChangeAspect="1"/>
          </p:cNvPicPr>
          <p:nvPr/>
        </p:nvPicPr>
        <p:blipFill>
          <a:blip r:embed="rId3"/>
          <a:stretch>
            <a:fillRect/>
          </a:stretch>
        </p:blipFill>
        <p:spPr>
          <a:xfrm>
            <a:off x="664199" y="3919050"/>
            <a:ext cx="3655950" cy="2480579"/>
          </a:xfrm>
          <a:prstGeom prst="rect">
            <a:avLst/>
          </a:prstGeom>
        </p:spPr>
      </p:pic>
      <p:sp>
        <p:nvSpPr>
          <p:cNvPr id="9" name="矩形 8">
            <a:extLst>
              <a:ext uri="{FF2B5EF4-FFF2-40B4-BE49-F238E27FC236}">
                <a16:creationId xmlns:a16="http://schemas.microsoft.com/office/drawing/2014/main" id="{0B9DD187-C456-3297-114C-1B637118A618}"/>
              </a:ext>
            </a:extLst>
          </p:cNvPr>
          <p:cNvSpPr/>
          <p:nvPr/>
        </p:nvSpPr>
        <p:spPr>
          <a:xfrm>
            <a:off x="2393812" y="5263937"/>
            <a:ext cx="799171" cy="6313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64E1EE47-9B54-F747-F15F-7D9339AF1367}"/>
              </a:ext>
            </a:extLst>
          </p:cNvPr>
          <p:cNvSpPr/>
          <p:nvPr/>
        </p:nvSpPr>
        <p:spPr>
          <a:xfrm>
            <a:off x="2998484" y="4527395"/>
            <a:ext cx="799171" cy="63134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B6C02FF2-F09E-10B6-7A39-836FC2AA2D9B}"/>
              </a:ext>
            </a:extLst>
          </p:cNvPr>
          <p:cNvSpPr txBox="1"/>
          <p:nvPr/>
        </p:nvSpPr>
        <p:spPr>
          <a:xfrm>
            <a:off x="4320148" y="4330910"/>
            <a:ext cx="7760339" cy="1631216"/>
          </a:xfrm>
          <a:prstGeom prst="rect">
            <a:avLst/>
          </a:prstGeom>
          <a:noFill/>
        </p:spPr>
        <p:txBody>
          <a:bodyPr wrap="square" rtlCol="0">
            <a:spAutoFit/>
          </a:bodyPr>
          <a:lstStyle/>
          <a:p>
            <a:pPr marL="285750" indent="-285750">
              <a:buFont typeface="Arial" panose="020B0604020202020204" pitchFamily="34" charset="0"/>
              <a:buChar char="•"/>
            </a:pPr>
            <a:r>
              <a:rPr lang="en-US" altLang="zh-CN" sz="2000" b="1" dirty="0">
                <a:latin typeface="Calibri" panose="020F0502020204030204" pitchFamily="34" charset="0"/>
                <a:ea typeface="Calibri" panose="020F0502020204030204" pitchFamily="34" charset="0"/>
                <a:cs typeface="Calibri" panose="020F0502020204030204" pitchFamily="34" charset="0"/>
              </a:rPr>
              <a:t>Implication: MCG’s processing logic is more complex than CCG</a:t>
            </a:r>
          </a:p>
          <a:p>
            <a:pPr marL="742950" lvl="1" indent="-285750">
              <a:buFont typeface="Arial" panose="020B0604020202020204" pitchFamily="34" charset="0"/>
              <a:buChar char="•"/>
            </a:pPr>
            <a:r>
              <a:rPr lang="en-US" altLang="zh-CN" sz="2000" b="1" dirty="0">
                <a:solidFill>
                  <a:srgbClr val="0070C0"/>
                </a:solidFill>
                <a:latin typeface="Calibri" panose="020F0502020204030204" pitchFamily="34" charset="0"/>
                <a:cs typeface="Calibri" panose="020F0502020204030204" pitchFamily="34" charset="0"/>
              </a:rPr>
              <a:t>CCG:</a:t>
            </a:r>
            <a:r>
              <a:rPr lang="en-US" altLang="zh-CN" sz="2000" dirty="0">
                <a:solidFill>
                  <a:srgbClr val="0070C0"/>
                </a:solidFill>
                <a:latin typeface="Calibri" panose="020F0502020204030204" pitchFamily="34" charset="0"/>
                <a:cs typeface="Calibri" panose="020F0502020204030204" pitchFamily="34" charset="0"/>
              </a:rPr>
              <a:t> hardware-assisted virtualization like SR-IOV</a:t>
            </a:r>
          </a:p>
          <a:p>
            <a:pPr marL="742950" lvl="1" indent="-285750">
              <a:buFont typeface="Arial" panose="020B0604020202020204" pitchFamily="34" charset="0"/>
              <a:buChar char="•"/>
            </a:pPr>
            <a:r>
              <a:rPr lang="en-US" altLang="zh-CN" sz="2000" b="1" dirty="0">
                <a:solidFill>
                  <a:srgbClr val="FF0000"/>
                </a:solidFill>
                <a:latin typeface="Calibri" panose="020F0502020204030204" pitchFamily="34" charset="0"/>
                <a:cs typeface="Calibri" panose="020F0502020204030204" pitchFamily="34" charset="0"/>
              </a:rPr>
              <a:t>MCG: </a:t>
            </a:r>
            <a:r>
              <a:rPr lang="en-US" altLang="zh-CN" sz="2000" dirty="0">
                <a:solidFill>
                  <a:srgbClr val="FF0000"/>
                </a:solidFill>
                <a:latin typeface="Calibri" panose="020F0502020204030204" pitchFamily="34" charset="0"/>
                <a:cs typeface="Calibri" panose="020F0502020204030204" pitchFamily="34" charset="0"/>
              </a:rPr>
              <a:t>para-virtualized GPU with additional virtualization logic</a:t>
            </a:r>
          </a:p>
          <a:p>
            <a:pPr marL="1200150" lvl="2" indent="-285750">
              <a:buFont typeface="Arial" panose="020B0604020202020204" pitchFamily="34" charset="0"/>
              <a:buChar char="•"/>
            </a:pPr>
            <a:r>
              <a:rPr lang="en-US" altLang="zh-CN" sz="2000" dirty="0">
                <a:latin typeface="Calibri" panose="020F0502020204030204" pitchFamily="34" charset="0"/>
                <a:cs typeface="Calibri" panose="020F0502020204030204" pitchFamily="34" charset="0"/>
              </a:rPr>
              <a:t>Reason: </a:t>
            </a:r>
            <a:r>
              <a:rPr lang="en-US" altLang="zh-CN" sz="2000" dirty="0">
                <a:solidFill>
                  <a:srgbClr val="FF0000"/>
                </a:solidFill>
                <a:latin typeface="Calibri" panose="020F0502020204030204" pitchFamily="34" charset="0"/>
                <a:cs typeface="Calibri" panose="020F0502020204030204" pitchFamily="34" charset="0"/>
              </a:rPr>
              <a:t>poor driver support of desktop GPUs in mobile OSes</a:t>
            </a:r>
          </a:p>
          <a:p>
            <a:pPr marL="742950" lvl="1" indent="-285750">
              <a:buFont typeface="Arial" panose="020B0604020202020204" pitchFamily="34" charset="0"/>
              <a:buChar char="•"/>
            </a:pP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5733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972E-6E3C-1C3B-1776-7228E7CC106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17E47E3-9901-0D50-9CC2-EEA714E13C97}"/>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Key Measurement Findings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5D84E977-FA5B-E7E5-DE12-9B257C5C0DE3}"/>
              </a:ext>
            </a:extLst>
          </p:cNvPr>
          <p:cNvSpPr>
            <a:spLocks noGrp="1"/>
          </p:cNvSpPr>
          <p:nvPr>
            <p:ph idx="1"/>
          </p:nvPr>
        </p:nvSpPr>
        <p:spPr>
          <a:xfrm>
            <a:off x="518534" y="1825625"/>
            <a:ext cx="11269929"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Network latency is </a:t>
            </a:r>
            <a:r>
              <a:rPr lang="en-US" altLang="zh-CN" sz="2600" b="1" i="1" dirty="0">
                <a:solidFill>
                  <a:srgbClr val="FF0000"/>
                </a:solidFill>
                <a:latin typeface="Calibri" panose="020F0502020204030204" pitchFamily="34" charset="0"/>
                <a:ea typeface="Calibri" panose="020F0502020204030204" pitchFamily="34" charset="0"/>
                <a:cs typeface="Calibri" panose="020F0502020204030204" pitchFamily="34" charset="0"/>
              </a:rPr>
              <a:t>not</a:t>
            </a:r>
            <a:r>
              <a:rPr lang="en-US" altLang="zh-CN" sz="2600" dirty="0">
                <a:latin typeface="Calibri" panose="020F0502020204030204" pitchFamily="34" charset="0"/>
                <a:ea typeface="Calibri" panose="020F0502020204030204" pitchFamily="34" charset="0"/>
                <a:cs typeface="Calibri" panose="020F0502020204030204" pitchFamily="34" charset="0"/>
              </a:rPr>
              <a:t> the performance bottleneck</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Most of the excessive MCG latency is </a:t>
            </a: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not</a:t>
            </a:r>
            <a:r>
              <a:rPr lang="en-US" altLang="zh-CN" sz="2200" b="1" i="1" dirty="0">
                <a:latin typeface="Calibri" panose="020F0502020204030204" pitchFamily="34" charset="0"/>
                <a:ea typeface="Calibri" panose="020F0502020204030204" pitchFamily="34" charset="0"/>
                <a:cs typeface="Calibri" panose="020F0502020204030204" pitchFamily="34" charset="0"/>
              </a:rPr>
              <a:t> </a:t>
            </a:r>
            <a:r>
              <a:rPr lang="en-US" altLang="zh-CN" sz="2200" dirty="0">
                <a:latin typeface="Calibri" panose="020F0502020204030204" pitchFamily="34" charset="0"/>
                <a:ea typeface="Calibri" panose="020F0502020204030204" pitchFamily="34" charset="0"/>
                <a:cs typeface="Calibri" panose="020F0502020204030204" pitchFamily="34" charset="0"/>
              </a:rPr>
              <a:t>attributed to the network</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No matter which RAT is used, the </a:t>
            </a:r>
            <a:r>
              <a:rPr lang="en-US" altLang="zh-CN" sz="2200" dirty="0">
                <a:solidFill>
                  <a:srgbClr val="0070C0"/>
                </a:solidFill>
                <a:latin typeface="Calibri" panose="020F0502020204030204" pitchFamily="34" charset="0"/>
                <a:ea typeface="Calibri" panose="020F0502020204030204" pitchFamily="34" charset="0"/>
                <a:cs typeface="Calibri" panose="020F0502020204030204" pitchFamily="34" charset="0"/>
              </a:rPr>
              <a:t>network latency </a:t>
            </a:r>
            <a:r>
              <a:rPr lang="en-US" altLang="zh-CN" sz="2200" dirty="0">
                <a:latin typeface="Calibri" panose="020F0502020204030204" pitchFamily="34" charset="0"/>
                <a:ea typeface="Calibri" panose="020F0502020204030204" pitchFamily="34" charset="0"/>
                <a:cs typeface="Calibri" panose="020F0502020204030204" pitchFamily="34" charset="0"/>
              </a:rPr>
              <a:t>(averaging </a:t>
            </a:r>
            <a:r>
              <a:rPr lang="en-US" altLang="zh-CN" sz="2200" dirty="0">
                <a:solidFill>
                  <a:srgbClr val="0070C0"/>
                </a:solidFill>
                <a:latin typeface="Calibri" panose="020F0502020204030204" pitchFamily="34" charset="0"/>
                <a:ea typeface="Calibri" panose="020F0502020204030204" pitchFamily="34" charset="0"/>
                <a:cs typeface="Calibri" panose="020F0502020204030204" pitchFamily="34" charset="0"/>
              </a:rPr>
              <a:t>24-31 </a:t>
            </a:r>
            <a:r>
              <a:rPr lang="en-US" altLang="zh-CN" sz="2200" dirty="0" err="1">
                <a:solidFill>
                  <a:srgbClr val="0070C0"/>
                </a:solidFill>
                <a:latin typeface="Calibri" panose="020F0502020204030204" pitchFamily="34" charset="0"/>
                <a:ea typeface="Calibri" panose="020F0502020204030204" pitchFamily="34" charset="0"/>
                <a:cs typeface="Calibri" panose="020F0502020204030204" pitchFamily="34" charset="0"/>
              </a:rPr>
              <a:t>ms</a:t>
            </a:r>
            <a:r>
              <a:rPr lang="en-US" altLang="zh-CN" sz="2200" dirty="0">
                <a:latin typeface="Calibri" panose="020F0502020204030204" pitchFamily="34" charset="0"/>
                <a:ea typeface="Calibri" panose="020F0502020204030204" pitchFamily="34" charset="0"/>
                <a:cs typeface="Calibri" panose="020F0502020204030204" pitchFamily="34" charset="0"/>
              </a:rPr>
              <a:t>) only takes up a small portion (averaging </a:t>
            </a:r>
            <a:r>
              <a:rPr lang="en-US" altLang="zh-CN" sz="2200" dirty="0">
                <a:solidFill>
                  <a:srgbClr val="0070C0"/>
                </a:solidFill>
                <a:latin typeface="Calibri" panose="020F0502020204030204" pitchFamily="34" charset="0"/>
                <a:ea typeface="Calibri" panose="020F0502020204030204" pitchFamily="34" charset="0"/>
                <a:cs typeface="Calibri" panose="020F0502020204030204" pitchFamily="34" charset="0"/>
              </a:rPr>
              <a:t>15-25%</a:t>
            </a:r>
            <a:r>
              <a:rPr lang="en-US" altLang="zh-CN" sz="2200" dirty="0">
                <a:latin typeface="Calibri" panose="020F0502020204030204" pitchFamily="34" charset="0"/>
                <a:ea typeface="Calibri" panose="020F0502020204030204" pitchFamily="34" charset="0"/>
                <a:cs typeface="Calibri" panose="020F0502020204030204" pitchFamily="34" charset="0"/>
              </a:rPr>
              <a:t>) of the interactive latency</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Low network latency -&gt; geo-distributed cloud/edge servers</a:t>
            </a:r>
          </a:p>
          <a:p>
            <a:pPr lvl="2"/>
            <a:r>
              <a:rPr lang="en-US" altLang="zh-CN" sz="1800" dirty="0">
                <a:latin typeface="Calibri" panose="020F0502020204030204" pitchFamily="34" charset="0"/>
                <a:ea typeface="Calibri" panose="020F0502020204030204" pitchFamily="34" charset="0"/>
                <a:cs typeface="Calibri" panose="020F0502020204030204" pitchFamily="34" charset="0"/>
              </a:rPr>
              <a:t>In </a:t>
            </a:r>
            <a:r>
              <a:rPr lang="en-US" altLang="zh-CN" sz="1800" dirty="0">
                <a:solidFill>
                  <a:srgbClr val="0070C0"/>
                </a:solidFill>
                <a:latin typeface="Calibri" panose="020F0502020204030204" pitchFamily="34" charset="0"/>
                <a:ea typeface="Calibri" panose="020F0502020204030204" pitchFamily="34" charset="0"/>
                <a:cs typeface="Calibri" panose="020F0502020204030204" pitchFamily="34" charset="0"/>
              </a:rPr>
              <a:t>81%</a:t>
            </a:r>
            <a:r>
              <a:rPr lang="en-US" altLang="zh-CN" sz="1800" dirty="0">
                <a:latin typeface="Calibri" panose="020F0502020204030204" pitchFamily="34" charset="0"/>
                <a:ea typeface="Calibri" panose="020F0502020204030204" pitchFamily="34" charset="0"/>
                <a:cs typeface="Calibri" panose="020F0502020204030204" pitchFamily="34" charset="0"/>
              </a:rPr>
              <a:t> of the valid records, the user device lies in the same city as the cloud/edge server</a:t>
            </a:r>
          </a:p>
        </p:txBody>
      </p:sp>
      <p:sp>
        <p:nvSpPr>
          <p:cNvPr id="14" name="Slide Number Placeholder 7">
            <a:extLst>
              <a:ext uri="{FF2B5EF4-FFF2-40B4-BE49-F238E27FC236}">
                <a16:creationId xmlns:a16="http://schemas.microsoft.com/office/drawing/2014/main" id="{C139973B-7322-4D57-D678-F5CB6AC18781}"/>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12</a:t>
            </a:fld>
            <a:endParaRPr lang="en-US" dirty="0"/>
          </a:p>
        </p:txBody>
      </p:sp>
      <p:pic>
        <p:nvPicPr>
          <p:cNvPr id="17" name="图片 16">
            <a:extLst>
              <a:ext uri="{FF2B5EF4-FFF2-40B4-BE49-F238E27FC236}">
                <a16:creationId xmlns:a16="http://schemas.microsoft.com/office/drawing/2014/main" id="{99756B7A-5268-2104-C980-7453A769AEE2}"/>
              </a:ext>
            </a:extLst>
          </p:cNvPr>
          <p:cNvPicPr>
            <a:picLocks noChangeAspect="1"/>
          </p:cNvPicPr>
          <p:nvPr/>
        </p:nvPicPr>
        <p:blipFill>
          <a:blip r:embed="rId3"/>
          <a:stretch>
            <a:fillRect/>
          </a:stretch>
        </p:blipFill>
        <p:spPr>
          <a:xfrm>
            <a:off x="518534" y="3951941"/>
            <a:ext cx="3283802" cy="2866176"/>
          </a:xfrm>
          <a:prstGeom prst="rect">
            <a:avLst/>
          </a:prstGeom>
        </p:spPr>
      </p:pic>
      <p:pic>
        <p:nvPicPr>
          <p:cNvPr id="19" name="图片 18">
            <a:extLst>
              <a:ext uri="{FF2B5EF4-FFF2-40B4-BE49-F238E27FC236}">
                <a16:creationId xmlns:a16="http://schemas.microsoft.com/office/drawing/2014/main" id="{A7CD7584-0276-B80A-FDF2-729D1DD99C67}"/>
              </a:ext>
            </a:extLst>
          </p:cNvPr>
          <p:cNvPicPr>
            <a:picLocks noChangeAspect="1"/>
          </p:cNvPicPr>
          <p:nvPr/>
        </p:nvPicPr>
        <p:blipFill>
          <a:blip r:embed="rId4"/>
          <a:stretch>
            <a:fillRect/>
          </a:stretch>
        </p:blipFill>
        <p:spPr>
          <a:xfrm>
            <a:off x="3836955" y="4039940"/>
            <a:ext cx="3423885" cy="2789832"/>
          </a:xfrm>
          <a:prstGeom prst="rect">
            <a:avLst/>
          </a:prstGeom>
        </p:spPr>
      </p:pic>
      <p:pic>
        <p:nvPicPr>
          <p:cNvPr id="21" name="图片 20">
            <a:extLst>
              <a:ext uri="{FF2B5EF4-FFF2-40B4-BE49-F238E27FC236}">
                <a16:creationId xmlns:a16="http://schemas.microsoft.com/office/drawing/2014/main" id="{0FD607DA-D469-4266-A794-D976BD225BC0}"/>
              </a:ext>
            </a:extLst>
          </p:cNvPr>
          <p:cNvPicPr>
            <a:picLocks noChangeAspect="1"/>
          </p:cNvPicPr>
          <p:nvPr/>
        </p:nvPicPr>
        <p:blipFill>
          <a:blip r:embed="rId5"/>
          <a:stretch>
            <a:fillRect/>
          </a:stretch>
        </p:blipFill>
        <p:spPr>
          <a:xfrm>
            <a:off x="7337504" y="3991757"/>
            <a:ext cx="3144644" cy="2822116"/>
          </a:xfrm>
          <a:prstGeom prst="rect">
            <a:avLst/>
          </a:prstGeom>
        </p:spPr>
      </p:pic>
      <p:sp>
        <p:nvSpPr>
          <p:cNvPr id="22" name="矩形 21">
            <a:extLst>
              <a:ext uri="{FF2B5EF4-FFF2-40B4-BE49-F238E27FC236}">
                <a16:creationId xmlns:a16="http://schemas.microsoft.com/office/drawing/2014/main" id="{272448CD-8B86-1EE7-8F7D-BD3FAE4310FF}"/>
              </a:ext>
            </a:extLst>
          </p:cNvPr>
          <p:cNvSpPr/>
          <p:nvPr/>
        </p:nvSpPr>
        <p:spPr>
          <a:xfrm>
            <a:off x="5962192" y="4505093"/>
            <a:ext cx="683936" cy="5501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A855DDD4-F503-98F0-80FD-6EDF4C50A53D}"/>
              </a:ext>
            </a:extLst>
          </p:cNvPr>
          <p:cNvSpPr/>
          <p:nvPr/>
        </p:nvSpPr>
        <p:spPr>
          <a:xfrm>
            <a:off x="5462128" y="5132267"/>
            <a:ext cx="633872" cy="55012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07A7FA2E-1120-72E1-961D-F7F2CC59100B}"/>
              </a:ext>
            </a:extLst>
          </p:cNvPr>
          <p:cNvSpPr/>
          <p:nvPr/>
        </p:nvSpPr>
        <p:spPr>
          <a:xfrm>
            <a:off x="7932234" y="4507567"/>
            <a:ext cx="2349190" cy="859887"/>
          </a:xfrm>
          <a:prstGeom prst="ellipse">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FB63E723-BA01-FDCE-3D88-E7A6D95F2CF8}"/>
              </a:ext>
            </a:extLst>
          </p:cNvPr>
          <p:cNvSpPr/>
          <p:nvPr/>
        </p:nvSpPr>
        <p:spPr>
          <a:xfrm>
            <a:off x="966439" y="4378712"/>
            <a:ext cx="2669792" cy="1006317"/>
          </a:xfrm>
          <a:prstGeom prst="ellipse">
            <a:avLst/>
          </a:prstGeom>
          <a:noFill/>
          <a:ln w="28575">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96434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A518-AB79-F698-806D-0521E8D9132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F891AE1-149B-C890-59AA-625F4FC852E2}"/>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Key Measurement Findings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AC992119-E900-42DB-8182-6374B6E49D36}"/>
              </a:ext>
            </a:extLst>
          </p:cNvPr>
          <p:cNvSpPr>
            <a:spLocks noGrp="1"/>
          </p:cNvSpPr>
          <p:nvPr>
            <p:ph idx="1"/>
          </p:nvPr>
        </p:nvSpPr>
        <p:spPr>
          <a:xfrm>
            <a:off x="518535" y="1825625"/>
            <a:ext cx="7889486"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A </a:t>
            </a:r>
            <a:r>
              <a:rPr lang="en-US" altLang="zh-CN" sz="2600" dirty="0">
                <a:solidFill>
                  <a:srgbClr val="FF0000"/>
                </a:solidFill>
                <a:latin typeface="Calibri" panose="020F0502020204030204" pitchFamily="34" charset="0"/>
                <a:ea typeface="Calibri" panose="020F0502020204030204" pitchFamily="34" charset="0"/>
                <a:cs typeface="Calibri" panose="020F0502020204030204" pitchFamily="34" charset="0"/>
              </a:rPr>
              <a:t>lower network delay </a:t>
            </a:r>
            <a:r>
              <a:rPr lang="en-US" altLang="zh-CN" sz="2600" dirty="0">
                <a:latin typeface="Calibri" panose="020F0502020204030204" pitchFamily="34" charset="0"/>
                <a:ea typeface="Calibri" panose="020F0502020204030204" pitchFamily="34" charset="0"/>
                <a:cs typeface="Calibri" panose="020F0502020204030204" pitchFamily="34" charset="0"/>
              </a:rPr>
              <a:t>does </a:t>
            </a:r>
            <a:r>
              <a:rPr lang="en-US" altLang="zh-CN" sz="2600" b="1" i="1" dirty="0">
                <a:solidFill>
                  <a:srgbClr val="FF0000"/>
                </a:solidFill>
                <a:latin typeface="Calibri" panose="020F0502020204030204" pitchFamily="34" charset="0"/>
                <a:ea typeface="Calibri" panose="020F0502020204030204" pitchFamily="34" charset="0"/>
                <a:cs typeface="Calibri" panose="020F0502020204030204" pitchFamily="34" charset="0"/>
              </a:rPr>
              <a:t>not</a:t>
            </a:r>
            <a:r>
              <a:rPr lang="en-US" altLang="zh-CN" sz="2600" dirty="0">
                <a:latin typeface="Calibri" panose="020F0502020204030204" pitchFamily="34" charset="0"/>
                <a:ea typeface="Calibri" panose="020F0502020204030204" pitchFamily="34" charset="0"/>
                <a:cs typeface="Calibri" panose="020F0502020204030204" pitchFamily="34" charset="0"/>
              </a:rPr>
              <a:t> necessarily translate to a </a:t>
            </a:r>
            <a:r>
              <a:rPr lang="en-US" altLang="zh-CN" sz="2600" dirty="0">
                <a:solidFill>
                  <a:srgbClr val="FF0000"/>
                </a:solidFill>
                <a:latin typeface="Calibri" panose="020F0502020204030204" pitchFamily="34" charset="0"/>
                <a:ea typeface="Calibri" panose="020F0502020204030204" pitchFamily="34" charset="0"/>
                <a:cs typeface="Calibri" panose="020F0502020204030204" pitchFamily="34" charset="0"/>
              </a:rPr>
              <a:t>better interactive latency</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Common wisdom: positive correlation</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In a non-trivial portion (</a:t>
            </a:r>
            <a:r>
              <a:rPr lang="en-US" altLang="zh-CN" sz="2200" dirty="0">
                <a:solidFill>
                  <a:srgbClr val="FF0000"/>
                </a:solidFill>
                <a:latin typeface="Calibri" panose="020F0502020204030204" pitchFamily="34" charset="0"/>
                <a:ea typeface="Calibri" panose="020F0502020204030204" pitchFamily="34" charset="0"/>
                <a:cs typeface="Calibri" panose="020F0502020204030204" pitchFamily="34" charset="0"/>
              </a:rPr>
              <a:t>13%</a:t>
            </a:r>
            <a:r>
              <a:rPr lang="en-US" altLang="zh-CN" sz="2200" dirty="0">
                <a:latin typeface="Calibri" panose="020F0502020204030204" pitchFamily="34" charset="0"/>
                <a:ea typeface="Calibri" panose="020F0502020204030204" pitchFamily="34" charset="0"/>
                <a:cs typeface="Calibri" panose="020F0502020204030204" pitchFamily="34" charset="0"/>
              </a:rPr>
              <a:t>) of our measurements: negative correlation</a:t>
            </a:r>
          </a:p>
          <a:p>
            <a:endParaRPr lang="en-US" altLang="zh-CN" sz="2600"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75CD6037-B912-1745-35B3-F896B724ACAC}"/>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13</a:t>
            </a:fld>
            <a:endParaRPr lang="en-US" dirty="0"/>
          </a:p>
        </p:txBody>
      </p:sp>
      <p:pic>
        <p:nvPicPr>
          <p:cNvPr id="5" name="图片 4">
            <a:extLst>
              <a:ext uri="{FF2B5EF4-FFF2-40B4-BE49-F238E27FC236}">
                <a16:creationId xmlns:a16="http://schemas.microsoft.com/office/drawing/2014/main" id="{5EE0CAC9-EABE-D96C-4627-3FFE01DD26FA}"/>
              </a:ext>
            </a:extLst>
          </p:cNvPr>
          <p:cNvPicPr>
            <a:picLocks noChangeAspect="1"/>
          </p:cNvPicPr>
          <p:nvPr/>
        </p:nvPicPr>
        <p:blipFill>
          <a:blip r:embed="rId3"/>
          <a:stretch>
            <a:fillRect/>
          </a:stretch>
        </p:blipFill>
        <p:spPr>
          <a:xfrm>
            <a:off x="8677208" y="1240362"/>
            <a:ext cx="3140656" cy="2476954"/>
          </a:xfrm>
          <a:prstGeom prst="rect">
            <a:avLst/>
          </a:prstGeom>
        </p:spPr>
      </p:pic>
    </p:spTree>
    <p:extLst>
      <p:ext uri="{BB962C8B-B14F-4D97-AF65-F5344CB8AC3E}">
        <p14:creationId xmlns:p14="http://schemas.microsoft.com/office/powerpoint/2010/main" val="412924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33821-89B3-D60B-4A35-7F7AAA299B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31BA9D9-2DEB-5296-E220-B5DFDEC4CA66}"/>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Key Measurement Findings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0BBF0204-3E29-1DD8-A416-167AA510D095}"/>
              </a:ext>
            </a:extLst>
          </p:cNvPr>
          <p:cNvSpPr>
            <a:spLocks noGrp="1"/>
          </p:cNvSpPr>
          <p:nvPr>
            <p:ph idx="1"/>
          </p:nvPr>
        </p:nvSpPr>
        <p:spPr>
          <a:xfrm>
            <a:off x="518535" y="1825625"/>
            <a:ext cx="7889486"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A </a:t>
            </a:r>
            <a:r>
              <a:rPr lang="en-US" altLang="zh-CN" sz="2600" dirty="0">
                <a:solidFill>
                  <a:srgbClr val="FF0000"/>
                </a:solidFill>
                <a:latin typeface="Calibri" panose="020F0502020204030204" pitchFamily="34" charset="0"/>
                <a:ea typeface="Calibri" panose="020F0502020204030204" pitchFamily="34" charset="0"/>
                <a:cs typeface="Calibri" panose="020F0502020204030204" pitchFamily="34" charset="0"/>
              </a:rPr>
              <a:t>lower network delay </a:t>
            </a:r>
            <a:r>
              <a:rPr lang="en-US" altLang="zh-CN" sz="2600" dirty="0">
                <a:latin typeface="Calibri" panose="020F0502020204030204" pitchFamily="34" charset="0"/>
                <a:ea typeface="Calibri" panose="020F0502020204030204" pitchFamily="34" charset="0"/>
                <a:cs typeface="Calibri" panose="020F0502020204030204" pitchFamily="34" charset="0"/>
              </a:rPr>
              <a:t>does </a:t>
            </a:r>
            <a:r>
              <a:rPr lang="en-US" altLang="zh-CN" sz="2600" b="1" i="1" dirty="0">
                <a:solidFill>
                  <a:srgbClr val="FF0000"/>
                </a:solidFill>
                <a:latin typeface="Calibri" panose="020F0502020204030204" pitchFamily="34" charset="0"/>
                <a:ea typeface="Calibri" panose="020F0502020204030204" pitchFamily="34" charset="0"/>
                <a:cs typeface="Calibri" panose="020F0502020204030204" pitchFamily="34" charset="0"/>
              </a:rPr>
              <a:t>not</a:t>
            </a:r>
            <a:r>
              <a:rPr lang="en-US" altLang="zh-CN" sz="2600" dirty="0">
                <a:latin typeface="Calibri" panose="020F0502020204030204" pitchFamily="34" charset="0"/>
                <a:ea typeface="Calibri" panose="020F0502020204030204" pitchFamily="34" charset="0"/>
                <a:cs typeface="Calibri" panose="020F0502020204030204" pitchFamily="34" charset="0"/>
              </a:rPr>
              <a:t> necessarily translate to a </a:t>
            </a:r>
            <a:r>
              <a:rPr lang="en-US" altLang="zh-CN" sz="2600" dirty="0">
                <a:solidFill>
                  <a:srgbClr val="FF0000"/>
                </a:solidFill>
                <a:latin typeface="Calibri" panose="020F0502020204030204" pitchFamily="34" charset="0"/>
                <a:ea typeface="Calibri" panose="020F0502020204030204" pitchFamily="34" charset="0"/>
                <a:cs typeface="Calibri" panose="020F0502020204030204" pitchFamily="34" charset="0"/>
              </a:rPr>
              <a:t>better interactive latency</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Common wisdom: positive correlation</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In a non-trivial portion (</a:t>
            </a:r>
            <a:r>
              <a:rPr lang="en-US" altLang="zh-CN" sz="2200" dirty="0">
                <a:solidFill>
                  <a:srgbClr val="FF0000"/>
                </a:solidFill>
                <a:latin typeface="Calibri" panose="020F0502020204030204" pitchFamily="34" charset="0"/>
                <a:ea typeface="Calibri" panose="020F0502020204030204" pitchFamily="34" charset="0"/>
                <a:cs typeface="Calibri" panose="020F0502020204030204" pitchFamily="34" charset="0"/>
              </a:rPr>
              <a:t>13%</a:t>
            </a:r>
            <a:r>
              <a:rPr lang="en-US" altLang="zh-CN" sz="2200" dirty="0">
                <a:latin typeface="Calibri" panose="020F0502020204030204" pitchFamily="34" charset="0"/>
                <a:ea typeface="Calibri" panose="020F0502020204030204" pitchFamily="34" charset="0"/>
                <a:cs typeface="Calibri" panose="020F0502020204030204" pitchFamily="34" charset="0"/>
              </a:rPr>
              <a:t>) of our measurements: negative correlation</a:t>
            </a:r>
          </a:p>
          <a:p>
            <a:r>
              <a:rPr lang="en-US" altLang="zh-CN" sz="2600" dirty="0">
                <a:latin typeface="Calibri" panose="020F0502020204030204" pitchFamily="34" charset="0"/>
                <a:ea typeface="Calibri" panose="020F0502020204030204" pitchFamily="34" charset="0"/>
                <a:cs typeface="Calibri" panose="020F0502020204030204" pitchFamily="34" charset="0"/>
              </a:rPr>
              <a:t>MCG platforms possess </a:t>
            </a:r>
            <a:r>
              <a:rPr lang="en-US" altLang="zh-CN" sz="2600" dirty="0">
                <a:solidFill>
                  <a:srgbClr val="0070C0"/>
                </a:solidFill>
                <a:latin typeface="Calibri" panose="020F0502020204030204" pitchFamily="34" charset="0"/>
                <a:ea typeface="Calibri" panose="020F0502020204030204" pitchFamily="34" charset="0"/>
                <a:cs typeface="Calibri" panose="020F0502020204030204" pitchFamily="34" charset="0"/>
              </a:rPr>
              <a:t>sufficient</a:t>
            </a:r>
            <a:r>
              <a:rPr lang="en-US" altLang="zh-CN" sz="2600" dirty="0">
                <a:latin typeface="Calibri" panose="020F0502020204030204" pitchFamily="34" charset="0"/>
                <a:ea typeface="Calibri" panose="020F0502020204030204" pitchFamily="34" charset="0"/>
                <a:cs typeface="Calibri" panose="020F0502020204030204" pitchFamily="34" charset="0"/>
              </a:rPr>
              <a:t> scalability to serve </a:t>
            </a:r>
            <a:r>
              <a:rPr lang="en-US" altLang="zh-CN" sz="2600" dirty="0">
                <a:solidFill>
                  <a:srgbClr val="0070C0"/>
                </a:solidFill>
                <a:latin typeface="Calibri" panose="020F0502020204030204" pitchFamily="34" charset="0"/>
                <a:ea typeface="Calibri" panose="020F0502020204030204" pitchFamily="34" charset="0"/>
                <a:cs typeface="Calibri" panose="020F0502020204030204" pitchFamily="34" charset="0"/>
              </a:rPr>
              <a:t>diverse user request workloads</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There is no significant difference between interactive latencies during peak hours (12:00 – 21:00) and non-peak hours (00:00 – 12:00, 21:00 – 24:00)</a:t>
            </a:r>
          </a:p>
          <a:p>
            <a:endParaRPr lang="en-US" altLang="zh-CN" sz="2600"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CEDE67EB-AB18-666D-1FF2-79E7542AB6F2}"/>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14</a:t>
            </a:fld>
            <a:endParaRPr lang="en-US" dirty="0"/>
          </a:p>
        </p:txBody>
      </p:sp>
      <p:pic>
        <p:nvPicPr>
          <p:cNvPr id="5" name="图片 4">
            <a:extLst>
              <a:ext uri="{FF2B5EF4-FFF2-40B4-BE49-F238E27FC236}">
                <a16:creationId xmlns:a16="http://schemas.microsoft.com/office/drawing/2014/main" id="{9C8D9213-8D7A-49A8-419F-0699286E3FB9}"/>
              </a:ext>
            </a:extLst>
          </p:cNvPr>
          <p:cNvPicPr>
            <a:picLocks noChangeAspect="1"/>
          </p:cNvPicPr>
          <p:nvPr/>
        </p:nvPicPr>
        <p:blipFill>
          <a:blip r:embed="rId3"/>
          <a:stretch>
            <a:fillRect/>
          </a:stretch>
        </p:blipFill>
        <p:spPr>
          <a:xfrm>
            <a:off x="8677208" y="1240362"/>
            <a:ext cx="3140656" cy="2476954"/>
          </a:xfrm>
          <a:prstGeom prst="rect">
            <a:avLst/>
          </a:prstGeom>
        </p:spPr>
      </p:pic>
      <p:pic>
        <p:nvPicPr>
          <p:cNvPr id="7" name="图片 6">
            <a:extLst>
              <a:ext uri="{FF2B5EF4-FFF2-40B4-BE49-F238E27FC236}">
                <a16:creationId xmlns:a16="http://schemas.microsoft.com/office/drawing/2014/main" id="{CE4C4755-F139-12FE-3505-CD555935C931}"/>
              </a:ext>
            </a:extLst>
          </p:cNvPr>
          <p:cNvPicPr>
            <a:picLocks noChangeAspect="1"/>
          </p:cNvPicPr>
          <p:nvPr/>
        </p:nvPicPr>
        <p:blipFill>
          <a:blip r:embed="rId4"/>
          <a:stretch>
            <a:fillRect/>
          </a:stretch>
        </p:blipFill>
        <p:spPr>
          <a:xfrm>
            <a:off x="8677206" y="3792781"/>
            <a:ext cx="3063891" cy="2640622"/>
          </a:xfrm>
          <a:prstGeom prst="rect">
            <a:avLst/>
          </a:prstGeom>
        </p:spPr>
      </p:pic>
      <p:sp>
        <p:nvSpPr>
          <p:cNvPr id="13" name="矩形: 圆角 12">
            <a:extLst>
              <a:ext uri="{FF2B5EF4-FFF2-40B4-BE49-F238E27FC236}">
                <a16:creationId xmlns:a16="http://schemas.microsoft.com/office/drawing/2014/main" id="{2F57545B-1CB5-FA51-EB51-C608376DECBF}"/>
              </a:ext>
            </a:extLst>
          </p:cNvPr>
          <p:cNvSpPr/>
          <p:nvPr/>
        </p:nvSpPr>
        <p:spPr>
          <a:xfrm>
            <a:off x="9095241" y="4381760"/>
            <a:ext cx="2512742" cy="185854"/>
          </a:xfrm>
          <a:prstGeom prst="roundRect">
            <a:avLst/>
          </a:prstGeom>
          <a:noFill/>
          <a:ln w="28575">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138209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C20F6-97C7-4371-85D9-BA3057D93D8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815ECDF-AC84-79BD-60E1-0C5BE440CEBF}"/>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Key Measurement Findings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46E8D027-5F42-26E8-68F3-5252D67F6561}"/>
              </a:ext>
            </a:extLst>
          </p:cNvPr>
          <p:cNvSpPr>
            <a:spLocks noGrp="1"/>
          </p:cNvSpPr>
          <p:nvPr>
            <p:ph idx="1"/>
          </p:nvPr>
        </p:nvSpPr>
        <p:spPr>
          <a:xfrm>
            <a:off x="518535" y="1825625"/>
            <a:ext cx="7889486" cy="4783332"/>
          </a:xfrm>
        </p:spPr>
        <p:txBody>
          <a:bodyPr>
            <a:normAutofit fontScale="92500" lnSpcReduction="10000"/>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A </a:t>
            </a:r>
            <a:r>
              <a:rPr lang="en-US" altLang="zh-CN" sz="2600" dirty="0">
                <a:solidFill>
                  <a:srgbClr val="FF0000"/>
                </a:solidFill>
                <a:latin typeface="Calibri" panose="020F0502020204030204" pitchFamily="34" charset="0"/>
                <a:ea typeface="Calibri" panose="020F0502020204030204" pitchFamily="34" charset="0"/>
                <a:cs typeface="Calibri" panose="020F0502020204030204" pitchFamily="34" charset="0"/>
              </a:rPr>
              <a:t>lower network delay </a:t>
            </a:r>
            <a:r>
              <a:rPr lang="en-US" altLang="zh-CN" sz="2600" dirty="0">
                <a:latin typeface="Calibri" panose="020F0502020204030204" pitchFamily="34" charset="0"/>
                <a:ea typeface="Calibri" panose="020F0502020204030204" pitchFamily="34" charset="0"/>
                <a:cs typeface="Calibri" panose="020F0502020204030204" pitchFamily="34" charset="0"/>
              </a:rPr>
              <a:t>does </a:t>
            </a:r>
            <a:r>
              <a:rPr lang="en-US" altLang="zh-CN" sz="2600" b="1" i="1" dirty="0">
                <a:solidFill>
                  <a:srgbClr val="FF0000"/>
                </a:solidFill>
                <a:latin typeface="Calibri" panose="020F0502020204030204" pitchFamily="34" charset="0"/>
                <a:ea typeface="Calibri" panose="020F0502020204030204" pitchFamily="34" charset="0"/>
                <a:cs typeface="Calibri" panose="020F0502020204030204" pitchFamily="34" charset="0"/>
              </a:rPr>
              <a:t>not</a:t>
            </a:r>
            <a:r>
              <a:rPr lang="en-US" altLang="zh-CN" sz="2600" dirty="0">
                <a:latin typeface="Calibri" panose="020F0502020204030204" pitchFamily="34" charset="0"/>
                <a:ea typeface="Calibri" panose="020F0502020204030204" pitchFamily="34" charset="0"/>
                <a:cs typeface="Calibri" panose="020F0502020204030204" pitchFamily="34" charset="0"/>
              </a:rPr>
              <a:t> necessarily translate to a </a:t>
            </a:r>
            <a:r>
              <a:rPr lang="en-US" altLang="zh-CN" sz="2600" dirty="0">
                <a:solidFill>
                  <a:srgbClr val="FF0000"/>
                </a:solidFill>
                <a:latin typeface="Calibri" panose="020F0502020204030204" pitchFamily="34" charset="0"/>
                <a:ea typeface="Calibri" panose="020F0502020204030204" pitchFamily="34" charset="0"/>
                <a:cs typeface="Calibri" panose="020F0502020204030204" pitchFamily="34" charset="0"/>
              </a:rPr>
              <a:t>better interactive latency</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Common wisdom: positive correlation</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In a non-trivial portion (</a:t>
            </a:r>
            <a:r>
              <a:rPr lang="en-US" altLang="zh-CN" sz="2200" dirty="0">
                <a:solidFill>
                  <a:srgbClr val="FF0000"/>
                </a:solidFill>
                <a:latin typeface="Calibri" panose="020F0502020204030204" pitchFamily="34" charset="0"/>
                <a:ea typeface="Calibri" panose="020F0502020204030204" pitchFamily="34" charset="0"/>
                <a:cs typeface="Calibri" panose="020F0502020204030204" pitchFamily="34" charset="0"/>
              </a:rPr>
              <a:t>13%</a:t>
            </a:r>
            <a:r>
              <a:rPr lang="en-US" altLang="zh-CN" sz="2200" dirty="0">
                <a:latin typeface="Calibri" panose="020F0502020204030204" pitchFamily="34" charset="0"/>
                <a:ea typeface="Calibri" panose="020F0502020204030204" pitchFamily="34" charset="0"/>
                <a:cs typeface="Calibri" panose="020F0502020204030204" pitchFamily="34" charset="0"/>
              </a:rPr>
              <a:t>) of our measurements: negative correlation</a:t>
            </a:r>
          </a:p>
          <a:p>
            <a:r>
              <a:rPr lang="en-US" altLang="zh-CN" sz="2600" dirty="0">
                <a:latin typeface="Calibri" panose="020F0502020204030204" pitchFamily="34" charset="0"/>
                <a:ea typeface="Calibri" panose="020F0502020204030204" pitchFamily="34" charset="0"/>
                <a:cs typeface="Calibri" panose="020F0502020204030204" pitchFamily="34" charset="0"/>
              </a:rPr>
              <a:t>MCG platforms possess </a:t>
            </a:r>
            <a:r>
              <a:rPr lang="en-US" altLang="zh-CN" sz="2600" dirty="0">
                <a:solidFill>
                  <a:srgbClr val="0070C0"/>
                </a:solidFill>
                <a:latin typeface="Calibri" panose="020F0502020204030204" pitchFamily="34" charset="0"/>
                <a:ea typeface="Calibri" panose="020F0502020204030204" pitchFamily="34" charset="0"/>
                <a:cs typeface="Calibri" panose="020F0502020204030204" pitchFamily="34" charset="0"/>
              </a:rPr>
              <a:t>sufficient</a:t>
            </a:r>
            <a:r>
              <a:rPr lang="en-US" altLang="zh-CN" sz="2600" dirty="0">
                <a:latin typeface="Calibri" panose="020F0502020204030204" pitchFamily="34" charset="0"/>
                <a:ea typeface="Calibri" panose="020F0502020204030204" pitchFamily="34" charset="0"/>
                <a:cs typeface="Calibri" panose="020F0502020204030204" pitchFamily="34" charset="0"/>
              </a:rPr>
              <a:t> scalability to serve </a:t>
            </a:r>
            <a:r>
              <a:rPr lang="en-US" altLang="zh-CN" sz="2600" dirty="0">
                <a:solidFill>
                  <a:srgbClr val="0070C0"/>
                </a:solidFill>
                <a:latin typeface="Calibri" panose="020F0502020204030204" pitchFamily="34" charset="0"/>
                <a:ea typeface="Calibri" panose="020F0502020204030204" pitchFamily="34" charset="0"/>
                <a:cs typeface="Calibri" panose="020F0502020204030204" pitchFamily="34" charset="0"/>
              </a:rPr>
              <a:t>diverse user request workloads</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There is no significant difference between interactive latencies during peak hours (12:00 – 21:00) and non-peak hours (00:00 – 12:00, 21:00 – 24:00)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altLang="zh-CN" sz="2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resource allocation strategies of MCG platforms might be </a:t>
            </a:r>
            <a:r>
              <a:rPr kumimoji="0" lang="en-US" altLang="zh-CN" sz="2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unbalanced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On all MCG platforms, </a:t>
            </a:r>
            <a:r>
              <a:rPr kumimoji="0" lang="en-US" altLang="zh-CN" sz="2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simple 2D games </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with light rendering workloads suffer from </a:t>
            </a:r>
            <a:r>
              <a:rPr kumimoji="0" lang="en-US" altLang="zh-CN" sz="22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higher interactive latencies </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r>
              <a:rPr kumimoji="0" lang="en-US" altLang="zh-CN" sz="22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10%</a:t>
            </a:r>
            <a:r>
              <a:rPr kumimoji="0" lang="en-US" altLang="zh-CN" sz="2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on average) compared with </a:t>
            </a:r>
            <a:r>
              <a:rPr kumimoji="0" lang="en-US" altLang="zh-CN" sz="2200" b="0"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Calibri" panose="020F0502020204030204" pitchFamily="34" charset="0"/>
              </a:rPr>
              <a:t>graphics-intensive 3D games</a:t>
            </a:r>
          </a:p>
          <a:p>
            <a:endParaRPr lang="en-US" altLang="zh-CN" sz="2600"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0B179365-6F65-0FD1-C718-1BD3F1B0D796}"/>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15</a:t>
            </a:fld>
            <a:endParaRPr lang="en-US" dirty="0"/>
          </a:p>
        </p:txBody>
      </p:sp>
      <p:pic>
        <p:nvPicPr>
          <p:cNvPr id="5" name="图片 4">
            <a:extLst>
              <a:ext uri="{FF2B5EF4-FFF2-40B4-BE49-F238E27FC236}">
                <a16:creationId xmlns:a16="http://schemas.microsoft.com/office/drawing/2014/main" id="{0FEDCD4A-2EFC-52D1-09EC-C61E74E5A33D}"/>
              </a:ext>
            </a:extLst>
          </p:cNvPr>
          <p:cNvPicPr>
            <a:picLocks noChangeAspect="1"/>
          </p:cNvPicPr>
          <p:nvPr/>
        </p:nvPicPr>
        <p:blipFill>
          <a:blip r:embed="rId3"/>
          <a:stretch>
            <a:fillRect/>
          </a:stretch>
        </p:blipFill>
        <p:spPr>
          <a:xfrm>
            <a:off x="8677208" y="1240362"/>
            <a:ext cx="3140656" cy="2476954"/>
          </a:xfrm>
          <a:prstGeom prst="rect">
            <a:avLst/>
          </a:prstGeom>
        </p:spPr>
      </p:pic>
      <p:pic>
        <p:nvPicPr>
          <p:cNvPr id="7" name="图片 6">
            <a:extLst>
              <a:ext uri="{FF2B5EF4-FFF2-40B4-BE49-F238E27FC236}">
                <a16:creationId xmlns:a16="http://schemas.microsoft.com/office/drawing/2014/main" id="{131F2680-958D-9EE5-9919-46BE67E8F543}"/>
              </a:ext>
            </a:extLst>
          </p:cNvPr>
          <p:cNvPicPr>
            <a:picLocks noChangeAspect="1"/>
          </p:cNvPicPr>
          <p:nvPr/>
        </p:nvPicPr>
        <p:blipFill>
          <a:blip r:embed="rId4"/>
          <a:stretch>
            <a:fillRect/>
          </a:stretch>
        </p:blipFill>
        <p:spPr>
          <a:xfrm>
            <a:off x="8677206" y="3792781"/>
            <a:ext cx="3063891" cy="2640622"/>
          </a:xfrm>
          <a:prstGeom prst="rect">
            <a:avLst/>
          </a:prstGeom>
        </p:spPr>
      </p:pic>
      <p:sp>
        <p:nvSpPr>
          <p:cNvPr id="13" name="矩形: 圆角 12">
            <a:extLst>
              <a:ext uri="{FF2B5EF4-FFF2-40B4-BE49-F238E27FC236}">
                <a16:creationId xmlns:a16="http://schemas.microsoft.com/office/drawing/2014/main" id="{DFC9FF2E-904F-4465-D592-24BE88B1D7EF}"/>
              </a:ext>
            </a:extLst>
          </p:cNvPr>
          <p:cNvSpPr/>
          <p:nvPr/>
        </p:nvSpPr>
        <p:spPr>
          <a:xfrm>
            <a:off x="9095241" y="4381760"/>
            <a:ext cx="2512742" cy="185854"/>
          </a:xfrm>
          <a:prstGeom prst="roundRect">
            <a:avLst/>
          </a:prstGeom>
          <a:noFill/>
          <a:ln w="28575">
            <a:solidFill>
              <a:srgbClr val="0070C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0470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49DAA-EDEA-C24C-3A28-9C6FE03FECA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7519960-2CCF-019A-5299-C42C818C8377}"/>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8525A937-2701-23BA-07E7-646F2E7FE468}"/>
              </a:ext>
            </a:extLst>
          </p:cNvPr>
          <p:cNvSpPr>
            <a:spLocks noGrp="1"/>
          </p:cNvSpPr>
          <p:nvPr>
            <p:ph idx="1"/>
          </p:nvPr>
        </p:nvSpPr>
        <p:spPr>
          <a:xfrm>
            <a:off x="518534" y="1825625"/>
            <a:ext cx="11436122"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Mobile Graphics Pipeline</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The Android graphics pipelines consist of multiple stages due to diverse needs for graphics</a:t>
            </a:r>
          </a:p>
        </p:txBody>
      </p:sp>
      <p:sp>
        <p:nvSpPr>
          <p:cNvPr id="14" name="Slide Number Placeholder 7">
            <a:extLst>
              <a:ext uri="{FF2B5EF4-FFF2-40B4-BE49-F238E27FC236}">
                <a16:creationId xmlns:a16="http://schemas.microsoft.com/office/drawing/2014/main" id="{05D2B16F-0CEC-D1CA-2F9B-7B6B533BE914}"/>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16</a:t>
            </a:fld>
            <a:endParaRPr lang="en-US" dirty="0"/>
          </a:p>
        </p:txBody>
      </p:sp>
      <p:pic>
        <p:nvPicPr>
          <p:cNvPr id="57" name="图片 56">
            <a:extLst>
              <a:ext uri="{FF2B5EF4-FFF2-40B4-BE49-F238E27FC236}">
                <a16:creationId xmlns:a16="http://schemas.microsoft.com/office/drawing/2014/main" id="{57683190-61C2-7C18-6167-DEAAAA9BFFEE}"/>
              </a:ext>
            </a:extLst>
          </p:cNvPr>
          <p:cNvPicPr>
            <a:picLocks noChangeAspect="1"/>
          </p:cNvPicPr>
          <p:nvPr/>
        </p:nvPicPr>
        <p:blipFill>
          <a:blip r:embed="rId3"/>
          <a:stretch>
            <a:fillRect/>
          </a:stretch>
        </p:blipFill>
        <p:spPr>
          <a:xfrm>
            <a:off x="237344" y="3794887"/>
            <a:ext cx="8610600" cy="2697988"/>
          </a:xfrm>
          <a:prstGeom prst="rect">
            <a:avLst/>
          </a:prstGeom>
        </p:spPr>
      </p:pic>
    </p:spTree>
    <p:extLst>
      <p:ext uri="{BB962C8B-B14F-4D97-AF65-F5344CB8AC3E}">
        <p14:creationId xmlns:p14="http://schemas.microsoft.com/office/powerpoint/2010/main" val="398025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3770D-3555-8C1C-7195-3BF0B5C75AB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0B9AD72-437C-40AB-BB82-9C317E8C7774}"/>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90618D64-290B-9679-E149-CBDD1D3760DD}"/>
              </a:ext>
            </a:extLst>
          </p:cNvPr>
          <p:cNvSpPr>
            <a:spLocks noGrp="1"/>
          </p:cNvSpPr>
          <p:nvPr>
            <p:ph idx="1"/>
          </p:nvPr>
        </p:nvSpPr>
        <p:spPr>
          <a:xfrm>
            <a:off x="518534" y="1825625"/>
            <a:ext cx="11436122"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Mobile Graphics Pipeline</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The Android graphics pipelines consist of multiple stages due to diverse needs for graphics</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Stages a, b, c, d usually work in their own paces</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If their paces are not correctly synchronized, </a:t>
            </a: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screen tearing </a:t>
            </a:r>
            <a:r>
              <a:rPr lang="en-US" altLang="zh-CN" sz="2200" dirty="0">
                <a:latin typeface="Calibri" panose="020F0502020204030204" pitchFamily="34" charset="0"/>
                <a:ea typeface="Calibri" panose="020F0502020204030204" pitchFamily="34" charset="0"/>
                <a:cs typeface="Calibri" panose="020F0502020204030204" pitchFamily="34" charset="0"/>
              </a:rPr>
              <a:t>occurs</a:t>
            </a:r>
          </a:p>
        </p:txBody>
      </p:sp>
      <p:sp>
        <p:nvSpPr>
          <p:cNvPr id="14" name="Slide Number Placeholder 7">
            <a:extLst>
              <a:ext uri="{FF2B5EF4-FFF2-40B4-BE49-F238E27FC236}">
                <a16:creationId xmlns:a16="http://schemas.microsoft.com/office/drawing/2014/main" id="{F744B459-D77E-DC32-B1B2-1E756F834F35}"/>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17</a:t>
            </a:fld>
            <a:endParaRPr lang="en-US" dirty="0"/>
          </a:p>
        </p:txBody>
      </p:sp>
      <p:pic>
        <p:nvPicPr>
          <p:cNvPr id="57" name="图片 56">
            <a:extLst>
              <a:ext uri="{FF2B5EF4-FFF2-40B4-BE49-F238E27FC236}">
                <a16:creationId xmlns:a16="http://schemas.microsoft.com/office/drawing/2014/main" id="{2FCDAF0D-2696-606F-8061-BB35870423DC}"/>
              </a:ext>
            </a:extLst>
          </p:cNvPr>
          <p:cNvPicPr>
            <a:picLocks noChangeAspect="1"/>
          </p:cNvPicPr>
          <p:nvPr/>
        </p:nvPicPr>
        <p:blipFill>
          <a:blip r:embed="rId3"/>
          <a:stretch>
            <a:fillRect/>
          </a:stretch>
        </p:blipFill>
        <p:spPr>
          <a:xfrm>
            <a:off x="237344" y="3794887"/>
            <a:ext cx="8610600" cy="2697988"/>
          </a:xfrm>
          <a:prstGeom prst="rect">
            <a:avLst/>
          </a:prstGeom>
        </p:spPr>
      </p:pic>
      <p:pic>
        <p:nvPicPr>
          <p:cNvPr id="59" name="图片 58">
            <a:extLst>
              <a:ext uri="{FF2B5EF4-FFF2-40B4-BE49-F238E27FC236}">
                <a16:creationId xmlns:a16="http://schemas.microsoft.com/office/drawing/2014/main" id="{47964545-3533-6D5D-5BBA-EA71A4AD1AE4}"/>
              </a:ext>
            </a:extLst>
          </p:cNvPr>
          <p:cNvPicPr>
            <a:picLocks noChangeAspect="1"/>
          </p:cNvPicPr>
          <p:nvPr/>
        </p:nvPicPr>
        <p:blipFill>
          <a:blip r:embed="rId4"/>
          <a:stretch>
            <a:fillRect/>
          </a:stretch>
        </p:blipFill>
        <p:spPr>
          <a:xfrm>
            <a:off x="8930683" y="4212580"/>
            <a:ext cx="3023973" cy="1889983"/>
          </a:xfrm>
          <a:prstGeom prst="rect">
            <a:avLst/>
          </a:prstGeom>
        </p:spPr>
      </p:pic>
      <p:sp>
        <p:nvSpPr>
          <p:cNvPr id="60" name="文本框 59">
            <a:extLst>
              <a:ext uri="{FF2B5EF4-FFF2-40B4-BE49-F238E27FC236}">
                <a16:creationId xmlns:a16="http://schemas.microsoft.com/office/drawing/2014/main" id="{97FFDE8C-9C56-0EDC-A96C-A931258BB085}"/>
              </a:ext>
            </a:extLst>
          </p:cNvPr>
          <p:cNvSpPr txBox="1"/>
          <p:nvPr/>
        </p:nvSpPr>
        <p:spPr>
          <a:xfrm>
            <a:off x="9639949" y="6144320"/>
            <a:ext cx="1605439" cy="369332"/>
          </a:xfrm>
          <a:prstGeom prst="rect">
            <a:avLst/>
          </a:prstGeom>
          <a:noFill/>
        </p:spPr>
        <p:txBody>
          <a:bodyPr wrap="none" rtlCol="0">
            <a:spAutoFit/>
          </a:bodyPr>
          <a:lstStyle/>
          <a:p>
            <a:r>
              <a:rPr lang="en-US" altLang="zh-CN" b="1" dirty="0">
                <a:solidFill>
                  <a:srgbClr val="FF0000"/>
                </a:solidFill>
                <a:latin typeface="Calibri" panose="020F0502020204030204" pitchFamily="34" charset="0"/>
                <a:ea typeface="Calibri" panose="020F0502020204030204" pitchFamily="34" charset="0"/>
                <a:cs typeface="Calibri" panose="020F0502020204030204" pitchFamily="34" charset="0"/>
              </a:rPr>
              <a:t>Screen Tearing</a:t>
            </a:r>
            <a:endParaRPr lang="zh-CN" alt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963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06521-A341-7B83-88D3-3DC2AD72DA19}"/>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F1A76E3-B279-6821-A755-4D737E31C64C}"/>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6A1B98BF-4776-DBC2-389C-B2B9800E4B68}"/>
              </a:ext>
            </a:extLst>
          </p:cNvPr>
          <p:cNvSpPr>
            <a:spLocks noGrp="1"/>
          </p:cNvSpPr>
          <p:nvPr>
            <p:ph idx="1"/>
          </p:nvPr>
        </p:nvSpPr>
        <p:spPr>
          <a:xfrm>
            <a:off x="518534" y="1825625"/>
            <a:ext cx="11436122"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Mobile Graphics Pipeline (example: Stage c to d)</a:t>
            </a:r>
          </a:p>
        </p:txBody>
      </p:sp>
      <p:sp>
        <p:nvSpPr>
          <p:cNvPr id="14" name="Slide Number Placeholder 7">
            <a:extLst>
              <a:ext uri="{FF2B5EF4-FFF2-40B4-BE49-F238E27FC236}">
                <a16:creationId xmlns:a16="http://schemas.microsoft.com/office/drawing/2014/main" id="{B4834391-3046-A356-5D8D-AD800FAB69B3}"/>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18</a:t>
            </a:fld>
            <a:endParaRPr lang="en-US" dirty="0"/>
          </a:p>
        </p:txBody>
      </p:sp>
      <p:pic>
        <p:nvPicPr>
          <p:cNvPr id="5" name="图片 4">
            <a:extLst>
              <a:ext uri="{FF2B5EF4-FFF2-40B4-BE49-F238E27FC236}">
                <a16:creationId xmlns:a16="http://schemas.microsoft.com/office/drawing/2014/main" id="{82258177-F6B3-D62A-1C4B-E84854E90113}"/>
              </a:ext>
            </a:extLst>
          </p:cNvPr>
          <p:cNvPicPr>
            <a:picLocks noChangeAspect="1"/>
          </p:cNvPicPr>
          <p:nvPr/>
        </p:nvPicPr>
        <p:blipFill>
          <a:blip r:embed="rId3"/>
          <a:srcRect t="7006" b="18800"/>
          <a:stretch/>
        </p:blipFill>
        <p:spPr>
          <a:xfrm>
            <a:off x="1959514" y="2632716"/>
            <a:ext cx="8272972" cy="3433268"/>
          </a:xfrm>
          <a:prstGeom prst="rect">
            <a:avLst/>
          </a:prstGeom>
        </p:spPr>
      </p:pic>
    </p:spTree>
    <p:extLst>
      <p:ext uri="{BB962C8B-B14F-4D97-AF65-F5344CB8AC3E}">
        <p14:creationId xmlns:p14="http://schemas.microsoft.com/office/powerpoint/2010/main" val="3377524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71A6C-1B09-95AD-6945-8F4CE0815FB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ACE6E15-DA23-D0B6-4E68-DC6BB141CBE3}"/>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921CC898-6C4D-7782-18BA-0FD3B2D253DD}"/>
              </a:ext>
            </a:extLst>
          </p:cNvPr>
          <p:cNvSpPr>
            <a:spLocks noGrp="1"/>
          </p:cNvSpPr>
          <p:nvPr>
            <p:ph idx="1"/>
          </p:nvPr>
        </p:nvSpPr>
        <p:spPr>
          <a:xfrm>
            <a:off x="518534" y="1825625"/>
            <a:ext cx="11436122" cy="4783332"/>
          </a:xfrm>
        </p:spPr>
        <p:txBody>
          <a:bodyPr>
            <a:normAutofit/>
          </a:bodyPr>
          <a:lstStyle/>
          <a:p>
            <a:r>
              <a:rPr lang="en-US" altLang="zh-CN" sz="2600" b="1" dirty="0">
                <a:latin typeface="Calibri" panose="020F0502020204030204" pitchFamily="34" charset="0"/>
                <a:ea typeface="Calibri" panose="020F0502020204030204" pitchFamily="34" charset="0"/>
                <a:cs typeface="Calibri" panose="020F0502020204030204" pitchFamily="34" charset="0"/>
              </a:rPr>
              <a:t>VSync: </a:t>
            </a:r>
            <a:r>
              <a:rPr lang="en-US" altLang="zh-CN" sz="2600" dirty="0">
                <a:latin typeface="Calibri" panose="020F0502020204030204" pitchFamily="34" charset="0"/>
                <a:ea typeface="Calibri" panose="020F0502020204030204" pitchFamily="34" charset="0"/>
                <a:cs typeface="Calibri" panose="020F0502020204030204" pitchFamily="34" charset="0"/>
              </a:rPr>
              <a:t>a classic access control mechanism for the graphics pipeline</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Frame production is</a:t>
            </a:r>
            <a:r>
              <a:rPr lang="en-US" altLang="zh-CN" sz="2200" dirty="0">
                <a:solidFill>
                  <a:srgbClr val="0070C0"/>
                </a:solidFill>
                <a:latin typeface="Calibri" panose="020F0502020204030204" pitchFamily="34" charset="0"/>
                <a:ea typeface="Calibri" panose="020F0502020204030204" pitchFamily="34" charset="0"/>
                <a:cs typeface="Calibri" panose="020F0502020204030204" pitchFamily="34" charset="0"/>
              </a:rPr>
              <a:t> driven by the signaling of VSync events to avoid </a:t>
            </a:r>
            <a:r>
              <a:rPr lang="en-US" altLang="zh-CN" sz="2200" dirty="0" err="1">
                <a:solidFill>
                  <a:srgbClr val="0070C0"/>
                </a:solidFill>
                <a:latin typeface="Calibri" panose="020F0502020204030204" pitchFamily="34" charset="0"/>
                <a:ea typeface="Calibri" panose="020F0502020204030204" pitchFamily="34" charset="0"/>
                <a:cs typeface="Calibri" panose="020F0502020204030204" pitchFamily="34" charset="0"/>
              </a:rPr>
              <a:t>janks</a:t>
            </a:r>
            <a:endParaRPr lang="en-US" altLang="zh-CN" sz="22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29E68919-DFA6-0C86-912F-835D592E12EF}"/>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19</a:t>
            </a:fld>
            <a:endParaRPr lang="en-US" dirty="0"/>
          </a:p>
        </p:txBody>
      </p:sp>
      <p:pic>
        <p:nvPicPr>
          <p:cNvPr id="4" name="图片 3">
            <a:extLst>
              <a:ext uri="{FF2B5EF4-FFF2-40B4-BE49-F238E27FC236}">
                <a16:creationId xmlns:a16="http://schemas.microsoft.com/office/drawing/2014/main" id="{4FC06FEF-179A-19D0-B703-3282252E7C73}"/>
              </a:ext>
            </a:extLst>
          </p:cNvPr>
          <p:cNvPicPr>
            <a:picLocks noChangeAspect="1"/>
          </p:cNvPicPr>
          <p:nvPr/>
        </p:nvPicPr>
        <p:blipFill>
          <a:blip r:embed="rId3"/>
          <a:srcRect t="5880" b="18898"/>
          <a:stretch/>
        </p:blipFill>
        <p:spPr>
          <a:xfrm>
            <a:off x="1965895" y="2951260"/>
            <a:ext cx="8191910" cy="3434400"/>
          </a:xfrm>
          <a:prstGeom prst="rect">
            <a:avLst/>
          </a:prstGeom>
        </p:spPr>
      </p:pic>
    </p:spTree>
    <p:extLst>
      <p:ext uri="{BB962C8B-B14F-4D97-AF65-F5344CB8AC3E}">
        <p14:creationId xmlns:p14="http://schemas.microsoft.com/office/powerpoint/2010/main" val="87583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9720E3-8EF3-3012-70E9-F1A06976774C}"/>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cs typeface="Calibri" panose="020F0502020204030204" pitchFamily="34" charset="0"/>
              </a:rPr>
              <a:t>Cloud Gaming (CG) Apps are Emerging</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05DA7540-A451-B5D7-A22B-816E0B1EFBE3}"/>
              </a:ext>
            </a:extLst>
          </p:cNvPr>
          <p:cNvSpPr>
            <a:spLocks noGrp="1"/>
          </p:cNvSpPr>
          <p:nvPr>
            <p:ph idx="1"/>
          </p:nvPr>
        </p:nvSpPr>
        <p:spPr>
          <a:xfrm>
            <a:off x="518534" y="1825624"/>
            <a:ext cx="11269929" cy="5434343"/>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CG enables high-quality gaming experiences on mid- to low-end devices</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dirty="0">
              <a:latin typeface="Calibri" panose="020F0502020204030204" pitchFamily="34" charset="0"/>
              <a:cs typeface="Calibri" panose="020F0502020204030204" pitchFamily="34" charset="0"/>
            </a:endParaRPr>
          </a:p>
          <a:p>
            <a:r>
              <a:rPr lang="en-US" altLang="zh-CN" dirty="0">
                <a:latin typeface="Calibri" panose="020F0502020204030204" pitchFamily="34" charset="0"/>
                <a:cs typeface="Calibri" panose="020F0502020204030204" pitchFamily="34" charset="0"/>
              </a:rPr>
              <a:t>CG platforms have high performance requirements:</a:t>
            </a:r>
          </a:p>
          <a:p>
            <a:pPr lvl="1"/>
            <a:r>
              <a:rPr lang="en-US" altLang="zh-CN" dirty="0">
                <a:latin typeface="Calibri" panose="020F0502020204030204" pitchFamily="34" charset="0"/>
                <a:cs typeface="Calibri" panose="020F0502020204030204" pitchFamily="34" charset="0"/>
              </a:rPr>
              <a:t>High media streaming bandwidth (10+ </a:t>
            </a:r>
            <a:r>
              <a:rPr lang="en-US" altLang="zh-CN" dirty="0" err="1">
                <a:latin typeface="Calibri" panose="020F0502020204030204" pitchFamily="34" charset="0"/>
                <a:cs typeface="Calibri" panose="020F0502020204030204" pitchFamily="34" charset="0"/>
              </a:rPr>
              <a:t>MBps</a:t>
            </a:r>
            <a:r>
              <a:rPr lang="en-US" altLang="zh-CN" dirty="0">
                <a:latin typeface="Calibri" panose="020F0502020204030204" pitchFamily="34" charset="0"/>
                <a:cs typeface="Calibri" panose="020F0502020204030204" pitchFamily="34" charset="0"/>
              </a:rPr>
              <a:t>), low interactive latency (&lt;100 </a:t>
            </a:r>
            <a:r>
              <a:rPr lang="en-US" altLang="zh-CN" dirty="0" err="1">
                <a:latin typeface="Calibri" panose="020F0502020204030204" pitchFamily="34" charset="0"/>
                <a:cs typeface="Calibri" panose="020F0502020204030204" pitchFamily="34" charset="0"/>
              </a:rPr>
              <a:t>ms</a:t>
            </a:r>
            <a:r>
              <a:rPr lang="en-US" altLang="zh-CN" dirty="0">
                <a:latin typeface="Calibri" panose="020F0502020204030204" pitchFamily="34" charset="0"/>
                <a:cs typeface="Calibri" panose="020F0502020204030204" pitchFamily="34" charset="0"/>
              </a:rPr>
              <a:t>)</a:t>
            </a:r>
            <a:endParaRPr lang="zh-CN" altLang="en-US" dirty="0">
              <a:latin typeface="Calibri" panose="020F0502020204030204" pitchFamily="34" charset="0"/>
              <a:cs typeface="Calibri" panose="020F0502020204030204" pitchFamily="34" charset="0"/>
            </a:endParaRPr>
          </a:p>
        </p:txBody>
      </p:sp>
      <p:pic>
        <p:nvPicPr>
          <p:cNvPr id="11" name="图片 10">
            <a:extLst>
              <a:ext uri="{FF2B5EF4-FFF2-40B4-BE49-F238E27FC236}">
                <a16:creationId xmlns:a16="http://schemas.microsoft.com/office/drawing/2014/main" id="{5B5B39BD-7857-4072-A635-A64A7804F43D}"/>
              </a:ext>
            </a:extLst>
          </p:cNvPr>
          <p:cNvPicPr>
            <a:picLocks noChangeAspect="1"/>
          </p:cNvPicPr>
          <p:nvPr/>
        </p:nvPicPr>
        <p:blipFill>
          <a:blip r:embed="rId3"/>
          <a:stretch>
            <a:fillRect/>
          </a:stretch>
        </p:blipFill>
        <p:spPr>
          <a:xfrm>
            <a:off x="849933" y="2531515"/>
            <a:ext cx="2488008" cy="2488008"/>
          </a:xfrm>
          <a:prstGeom prst="rect">
            <a:avLst/>
          </a:prstGeom>
        </p:spPr>
      </p:pic>
      <p:pic>
        <p:nvPicPr>
          <p:cNvPr id="1028" name="Picture 4" descr="Genshin Impact Cloud: Pros, cons, differences, platforms, and supported  regions">
            <a:extLst>
              <a:ext uri="{FF2B5EF4-FFF2-40B4-BE49-F238E27FC236}">
                <a16:creationId xmlns:a16="http://schemas.microsoft.com/office/drawing/2014/main" id="{B1BBD6DE-C9EE-BD7D-3244-395617E252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08"/>
          <a:stretch/>
        </p:blipFill>
        <p:spPr bwMode="auto">
          <a:xfrm>
            <a:off x="3437040" y="2531515"/>
            <a:ext cx="4126434" cy="2488008"/>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a:extLst>
              <a:ext uri="{FF2B5EF4-FFF2-40B4-BE49-F238E27FC236}">
                <a16:creationId xmlns:a16="http://schemas.microsoft.com/office/drawing/2014/main" id="{D114DF31-D917-B4D5-DEF9-B525DEFB2291}"/>
              </a:ext>
            </a:extLst>
          </p:cNvPr>
          <p:cNvPicPr>
            <a:picLocks noChangeAspect="1"/>
          </p:cNvPicPr>
          <p:nvPr/>
        </p:nvPicPr>
        <p:blipFill>
          <a:blip r:embed="rId5"/>
          <a:stretch>
            <a:fillRect/>
          </a:stretch>
        </p:blipFill>
        <p:spPr>
          <a:xfrm>
            <a:off x="7662573" y="2531515"/>
            <a:ext cx="3320146" cy="2488008"/>
          </a:xfrm>
          <a:prstGeom prst="rect">
            <a:avLst/>
          </a:prstGeom>
        </p:spPr>
      </p:pic>
      <p:sp>
        <p:nvSpPr>
          <p:cNvPr id="14" name="Slide Number Placeholder 7">
            <a:extLst>
              <a:ext uri="{FF2B5EF4-FFF2-40B4-BE49-F238E27FC236}">
                <a16:creationId xmlns:a16="http://schemas.microsoft.com/office/drawing/2014/main" id="{F0DBFEF0-C290-0DD6-F99A-CD096227339F}"/>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a:t>
            </a:fld>
            <a:endParaRPr lang="en-US" dirty="0"/>
          </a:p>
        </p:txBody>
      </p:sp>
    </p:spTree>
    <p:extLst>
      <p:ext uri="{BB962C8B-B14F-4D97-AF65-F5344CB8AC3E}">
        <p14:creationId xmlns:p14="http://schemas.microsoft.com/office/powerpoint/2010/main" val="2300487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48DE3-E8FA-D2A7-B70D-2829A163202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05B71FE-5FF8-6546-7DF5-ED2C6391205E}"/>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394FCAC8-44EF-A49C-9235-44B9C7D61EBB}"/>
              </a:ext>
            </a:extLst>
          </p:cNvPr>
          <p:cNvSpPr>
            <a:spLocks noGrp="1"/>
          </p:cNvSpPr>
          <p:nvPr>
            <p:ph idx="1"/>
          </p:nvPr>
        </p:nvSpPr>
        <p:spPr>
          <a:xfrm>
            <a:off x="518534" y="1825625"/>
            <a:ext cx="11436122" cy="4783332"/>
          </a:xfrm>
        </p:spPr>
        <p:txBody>
          <a:bodyPr>
            <a:normAutofit/>
          </a:bodyPr>
          <a:lstStyle/>
          <a:p>
            <a:r>
              <a:rPr lang="en-US" altLang="zh-CN" sz="2600" b="1" dirty="0">
                <a:latin typeface="Calibri" panose="020F0502020204030204" pitchFamily="34" charset="0"/>
                <a:ea typeface="Calibri" panose="020F0502020204030204" pitchFamily="34" charset="0"/>
                <a:cs typeface="Calibri" panose="020F0502020204030204" pitchFamily="34" charset="0"/>
              </a:rPr>
              <a:t>VSync: </a:t>
            </a:r>
            <a:r>
              <a:rPr lang="en-US" altLang="zh-CN" sz="2600" dirty="0">
                <a:latin typeface="Calibri" panose="020F0502020204030204" pitchFamily="34" charset="0"/>
                <a:ea typeface="Calibri" panose="020F0502020204030204" pitchFamily="34" charset="0"/>
                <a:cs typeface="Calibri" panose="020F0502020204030204" pitchFamily="34" charset="0"/>
              </a:rPr>
              <a:t>a classic access control mechanism for the graphics pipeline</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Frame production is</a:t>
            </a:r>
            <a:r>
              <a:rPr lang="en-US" altLang="zh-CN" sz="2200" dirty="0">
                <a:solidFill>
                  <a:srgbClr val="0070C0"/>
                </a:solidFill>
                <a:latin typeface="Calibri" panose="020F0502020204030204" pitchFamily="34" charset="0"/>
                <a:ea typeface="Calibri" panose="020F0502020204030204" pitchFamily="34" charset="0"/>
                <a:cs typeface="Calibri" panose="020F0502020204030204" pitchFamily="34" charset="0"/>
              </a:rPr>
              <a:t> driven by the signaling of VSync events to avoid janks</a:t>
            </a:r>
          </a:p>
          <a:p>
            <a:pPr lvl="1"/>
            <a:r>
              <a:rPr lang="en-US" altLang="zh-CN" sz="2200" dirty="0">
                <a:latin typeface="Calibri" panose="020F0502020204030204" pitchFamily="34" charset="0"/>
                <a:ea typeface="Calibri" panose="020F0502020204030204" pitchFamily="34" charset="0"/>
                <a:cs typeface="Calibri" panose="020F0502020204030204" pitchFamily="34" charset="0"/>
              </a:rPr>
              <a:t>The production of a new frame should </a:t>
            </a:r>
            <a:r>
              <a:rPr lang="en-US" altLang="zh-CN" sz="2200" dirty="0">
                <a:solidFill>
                  <a:srgbClr val="FF0000"/>
                </a:solidFill>
                <a:latin typeface="Calibri" panose="020F0502020204030204" pitchFamily="34" charset="0"/>
                <a:ea typeface="Calibri" panose="020F0502020204030204" pitchFamily="34" charset="0"/>
                <a:cs typeface="Calibri" panose="020F0502020204030204" pitchFamily="34" charset="0"/>
              </a:rPr>
              <a:t>wait for the vertical blanking interval</a:t>
            </a:r>
          </a:p>
        </p:txBody>
      </p:sp>
      <p:sp>
        <p:nvSpPr>
          <p:cNvPr id="14" name="Slide Number Placeholder 7">
            <a:extLst>
              <a:ext uri="{FF2B5EF4-FFF2-40B4-BE49-F238E27FC236}">
                <a16:creationId xmlns:a16="http://schemas.microsoft.com/office/drawing/2014/main" id="{95FC827C-1565-EFFD-E951-F09955C0FAAE}"/>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20</a:t>
            </a:fld>
            <a:endParaRPr lang="en-US" dirty="0"/>
          </a:p>
        </p:txBody>
      </p:sp>
      <p:pic>
        <p:nvPicPr>
          <p:cNvPr id="4" name="图片 3">
            <a:extLst>
              <a:ext uri="{FF2B5EF4-FFF2-40B4-BE49-F238E27FC236}">
                <a16:creationId xmlns:a16="http://schemas.microsoft.com/office/drawing/2014/main" id="{E400AE20-67E5-282E-6ADD-088EB5EF8285}"/>
              </a:ext>
            </a:extLst>
          </p:cNvPr>
          <p:cNvPicPr>
            <a:picLocks noChangeAspect="1"/>
          </p:cNvPicPr>
          <p:nvPr/>
        </p:nvPicPr>
        <p:blipFill>
          <a:blip r:embed="rId3"/>
          <a:srcRect t="5880" b="18898"/>
          <a:stretch/>
        </p:blipFill>
        <p:spPr>
          <a:xfrm>
            <a:off x="1965895" y="2951260"/>
            <a:ext cx="8191910" cy="3434400"/>
          </a:xfrm>
          <a:prstGeom prst="rect">
            <a:avLst/>
          </a:prstGeom>
        </p:spPr>
      </p:pic>
      <p:sp>
        <p:nvSpPr>
          <p:cNvPr id="6" name="文本框 54">
            <a:extLst>
              <a:ext uri="{FF2B5EF4-FFF2-40B4-BE49-F238E27FC236}">
                <a16:creationId xmlns:a16="http://schemas.microsoft.com/office/drawing/2014/main" id="{07922614-BA1D-29D3-952C-02A555CD701C}"/>
              </a:ext>
            </a:extLst>
          </p:cNvPr>
          <p:cNvSpPr txBox="1"/>
          <p:nvPr/>
        </p:nvSpPr>
        <p:spPr>
          <a:xfrm>
            <a:off x="0" y="4565231"/>
            <a:ext cx="2066695" cy="400110"/>
          </a:xfrm>
          <a:prstGeom prst="rect">
            <a:avLst/>
          </a:prstGeom>
          <a:noFill/>
        </p:spPr>
        <p:txBody>
          <a:bodyPr wrap="square" rtlCol="0">
            <a:spAutoFit/>
          </a:bodyPr>
          <a:lstStyle/>
          <a:p>
            <a:pPr algn="r"/>
            <a:r>
              <a:rPr lang="en-US" altLang="zh-CN" sz="2000" dirty="0">
                <a:solidFill>
                  <a:srgbClr val="00B050"/>
                </a:solidFill>
                <a:latin typeface="Calibri" panose="020F0502020204030204" pitchFamily="34" charset="0"/>
                <a:ea typeface="Calibri" panose="020F0502020204030204" pitchFamily="34" charset="0"/>
                <a:cs typeface="Calibri" panose="020F0502020204030204" pitchFamily="34" charset="0"/>
              </a:rPr>
              <a:t>Frame Consumer</a:t>
            </a:r>
          </a:p>
        </p:txBody>
      </p:sp>
      <p:sp>
        <p:nvSpPr>
          <p:cNvPr id="7" name="文本框 54">
            <a:extLst>
              <a:ext uri="{FF2B5EF4-FFF2-40B4-BE49-F238E27FC236}">
                <a16:creationId xmlns:a16="http://schemas.microsoft.com/office/drawing/2014/main" id="{D59D95F1-0C78-D3C1-B531-D9D05E121A5A}"/>
              </a:ext>
            </a:extLst>
          </p:cNvPr>
          <p:cNvSpPr txBox="1"/>
          <p:nvPr/>
        </p:nvSpPr>
        <p:spPr>
          <a:xfrm>
            <a:off x="55188" y="5238872"/>
            <a:ext cx="1935087" cy="400110"/>
          </a:xfrm>
          <a:prstGeom prst="rect">
            <a:avLst/>
          </a:prstGeom>
          <a:noFill/>
        </p:spPr>
        <p:txBody>
          <a:bodyPr wrap="square" rtlCol="0">
            <a:spAutoFit/>
          </a:bodyPr>
          <a:lstStyle/>
          <a:p>
            <a:pPr algn="r"/>
            <a:r>
              <a:rPr lang="en-US" altLang="zh-CN" sz="2000" dirty="0">
                <a:solidFill>
                  <a:srgbClr val="0070C0"/>
                </a:solidFill>
                <a:latin typeface="Calibri" panose="020F0502020204030204" pitchFamily="34" charset="0"/>
                <a:ea typeface="Calibri" panose="020F0502020204030204" pitchFamily="34" charset="0"/>
                <a:cs typeface="Calibri" panose="020F0502020204030204" pitchFamily="34" charset="0"/>
              </a:rPr>
              <a:t>Frame Producer</a:t>
            </a:r>
          </a:p>
        </p:txBody>
      </p:sp>
      <p:sp>
        <p:nvSpPr>
          <p:cNvPr id="8" name="矩形: 圆角 7">
            <a:extLst>
              <a:ext uri="{FF2B5EF4-FFF2-40B4-BE49-F238E27FC236}">
                <a16:creationId xmlns:a16="http://schemas.microsoft.com/office/drawing/2014/main" id="{FED40633-6896-59C2-7BD7-AB56E1DB87DC}"/>
              </a:ext>
            </a:extLst>
          </p:cNvPr>
          <p:cNvSpPr/>
          <p:nvPr/>
        </p:nvSpPr>
        <p:spPr>
          <a:xfrm>
            <a:off x="2133600" y="5084955"/>
            <a:ext cx="416312" cy="713678"/>
          </a:xfrm>
          <a:prstGeom prst="roundRect">
            <a:avLst/>
          </a:prstGeom>
          <a:noFill/>
          <a:ln>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8">
            <a:extLst>
              <a:ext uri="{FF2B5EF4-FFF2-40B4-BE49-F238E27FC236}">
                <a16:creationId xmlns:a16="http://schemas.microsoft.com/office/drawing/2014/main" id="{FFADF593-0572-0E69-377A-5A48E484105F}"/>
              </a:ext>
            </a:extLst>
          </p:cNvPr>
          <p:cNvSpPr/>
          <p:nvPr/>
        </p:nvSpPr>
        <p:spPr>
          <a:xfrm>
            <a:off x="2126167" y="4631471"/>
            <a:ext cx="579862" cy="267630"/>
          </a:xfrm>
          <a:prstGeom prst="roundRect">
            <a:avLst/>
          </a:prstGeom>
          <a:noFill/>
          <a:ln>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cxnSp>
        <p:nvCxnSpPr>
          <p:cNvPr id="11" name="直接连接符 10">
            <a:extLst>
              <a:ext uri="{FF2B5EF4-FFF2-40B4-BE49-F238E27FC236}">
                <a16:creationId xmlns:a16="http://schemas.microsoft.com/office/drawing/2014/main" id="{EAA191F2-5D37-546B-5B55-7CF1AA40D001}"/>
              </a:ext>
            </a:extLst>
          </p:cNvPr>
          <p:cNvCxnSpPr/>
          <p:nvPr/>
        </p:nvCxnSpPr>
        <p:spPr>
          <a:xfrm>
            <a:off x="3992137" y="5211334"/>
            <a:ext cx="0" cy="1241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2" name="直接连接符 11">
            <a:extLst>
              <a:ext uri="{FF2B5EF4-FFF2-40B4-BE49-F238E27FC236}">
                <a16:creationId xmlns:a16="http://schemas.microsoft.com/office/drawing/2014/main" id="{709AA33D-6CDB-3AE9-4426-C53D56A4BC55}"/>
              </a:ext>
            </a:extLst>
          </p:cNvPr>
          <p:cNvCxnSpPr/>
          <p:nvPr/>
        </p:nvCxnSpPr>
        <p:spPr>
          <a:xfrm>
            <a:off x="4471640" y="5211334"/>
            <a:ext cx="0" cy="1241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5" name="直接连接符 14">
            <a:extLst>
              <a:ext uri="{FF2B5EF4-FFF2-40B4-BE49-F238E27FC236}">
                <a16:creationId xmlns:a16="http://schemas.microsoft.com/office/drawing/2014/main" id="{0DD18198-DFCC-942B-09EC-9F7A76AF789D}"/>
              </a:ext>
            </a:extLst>
          </p:cNvPr>
          <p:cNvCxnSpPr/>
          <p:nvPr/>
        </p:nvCxnSpPr>
        <p:spPr>
          <a:xfrm>
            <a:off x="6687013" y="5203900"/>
            <a:ext cx="0" cy="1241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6" name="直接连接符 15">
            <a:extLst>
              <a:ext uri="{FF2B5EF4-FFF2-40B4-BE49-F238E27FC236}">
                <a16:creationId xmlns:a16="http://schemas.microsoft.com/office/drawing/2014/main" id="{55A6C4D6-541C-5812-4EDE-C9C446A5DB2A}"/>
              </a:ext>
            </a:extLst>
          </p:cNvPr>
          <p:cNvCxnSpPr/>
          <p:nvPr/>
        </p:nvCxnSpPr>
        <p:spPr>
          <a:xfrm>
            <a:off x="7084742" y="5203900"/>
            <a:ext cx="0" cy="1241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7" name="直接连接符 16">
            <a:extLst>
              <a:ext uri="{FF2B5EF4-FFF2-40B4-BE49-F238E27FC236}">
                <a16:creationId xmlns:a16="http://schemas.microsoft.com/office/drawing/2014/main" id="{1A3F7E1D-9A8C-AC2D-10F1-0A4985405F61}"/>
              </a:ext>
            </a:extLst>
          </p:cNvPr>
          <p:cNvCxnSpPr/>
          <p:nvPr/>
        </p:nvCxnSpPr>
        <p:spPr>
          <a:xfrm>
            <a:off x="8017706" y="5219195"/>
            <a:ext cx="0" cy="1241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18" name="直接连接符 17">
            <a:extLst>
              <a:ext uri="{FF2B5EF4-FFF2-40B4-BE49-F238E27FC236}">
                <a16:creationId xmlns:a16="http://schemas.microsoft.com/office/drawing/2014/main" id="{1FE49486-33F4-2B21-4FDA-F8146A867E5B}"/>
              </a:ext>
            </a:extLst>
          </p:cNvPr>
          <p:cNvCxnSpPr/>
          <p:nvPr/>
        </p:nvCxnSpPr>
        <p:spPr>
          <a:xfrm>
            <a:off x="8400565" y="5215054"/>
            <a:ext cx="0" cy="1241232"/>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F512BB23-7A56-FA3D-57E1-F896F89FF45D}"/>
              </a:ext>
            </a:extLst>
          </p:cNvPr>
          <p:cNvCxnSpPr/>
          <p:nvPr/>
        </p:nvCxnSpPr>
        <p:spPr>
          <a:xfrm>
            <a:off x="3992137" y="6259550"/>
            <a:ext cx="479503"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94E3713F-7A63-8EC0-B5B8-8BB8C899D0A2}"/>
              </a:ext>
            </a:extLst>
          </p:cNvPr>
          <p:cNvCxnSpPr>
            <a:cxnSpLocks/>
          </p:cNvCxnSpPr>
          <p:nvPr/>
        </p:nvCxnSpPr>
        <p:spPr>
          <a:xfrm>
            <a:off x="6687013" y="6259550"/>
            <a:ext cx="397729" cy="0"/>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54D6B27A-A692-7824-A01E-ED6274B5038F}"/>
              </a:ext>
            </a:extLst>
          </p:cNvPr>
          <p:cNvCxnSpPr>
            <a:cxnSpLocks/>
          </p:cNvCxnSpPr>
          <p:nvPr/>
        </p:nvCxnSpPr>
        <p:spPr>
          <a:xfrm flipV="1">
            <a:off x="8017706" y="6255834"/>
            <a:ext cx="386594" cy="3716"/>
          </a:xfrm>
          <a:prstGeom prst="straightConnector1">
            <a:avLst/>
          </a:prstGeom>
          <a:ln w="190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文本框 54">
            <a:extLst>
              <a:ext uri="{FF2B5EF4-FFF2-40B4-BE49-F238E27FC236}">
                <a16:creationId xmlns:a16="http://schemas.microsoft.com/office/drawing/2014/main" id="{B0EDAF19-852B-CF97-59F7-B338B64482B9}"/>
              </a:ext>
            </a:extLst>
          </p:cNvPr>
          <p:cNvSpPr txBox="1"/>
          <p:nvPr/>
        </p:nvSpPr>
        <p:spPr>
          <a:xfrm>
            <a:off x="4716466" y="6431205"/>
            <a:ext cx="3040258" cy="400110"/>
          </a:xfrm>
          <a:prstGeom prst="rect">
            <a:avLst/>
          </a:prstGeom>
          <a:noFill/>
        </p:spPr>
        <p:txBody>
          <a:bodyPr wrap="square" rtlCol="0">
            <a:spAutoFit/>
          </a:bodyPr>
          <a:lstStyle/>
          <a:p>
            <a:pPr algn="r"/>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Vertical Blanking Intervals</a:t>
            </a:r>
          </a:p>
        </p:txBody>
      </p:sp>
      <p:sp>
        <p:nvSpPr>
          <p:cNvPr id="28" name="文本框 27">
            <a:extLst>
              <a:ext uri="{FF2B5EF4-FFF2-40B4-BE49-F238E27FC236}">
                <a16:creationId xmlns:a16="http://schemas.microsoft.com/office/drawing/2014/main" id="{E3FBDD79-D475-FDDA-0AD2-6BB2AE74FC0C}"/>
              </a:ext>
            </a:extLst>
          </p:cNvPr>
          <p:cNvSpPr txBox="1"/>
          <p:nvPr/>
        </p:nvSpPr>
        <p:spPr>
          <a:xfrm>
            <a:off x="9972887" y="4450908"/>
            <a:ext cx="1888272" cy="1754326"/>
          </a:xfrm>
          <a:prstGeom prst="rect">
            <a:avLst/>
          </a:prstGeom>
          <a:noFill/>
        </p:spPr>
        <p:txBody>
          <a:bodyPr wrap="square" rtlCol="0">
            <a:spAutoFit/>
          </a:bodyPr>
          <a:lstStyle/>
          <a:p>
            <a:pPr algn="ctr"/>
            <a:r>
              <a:rPr lang="en-US" altLang="zh-CN" b="1" i="1" dirty="0">
                <a:latin typeface="Calibri" panose="020F0502020204030204" pitchFamily="34" charset="0"/>
                <a:ea typeface="Calibri" panose="020F0502020204030204" pitchFamily="34" charset="0"/>
                <a:cs typeface="Calibri" panose="020F0502020204030204" pitchFamily="34" charset="0"/>
              </a:rPr>
              <a:t>Vertical blanking intervals create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uncertain latencies </a:t>
            </a:r>
            <a:r>
              <a:rPr lang="en-US" altLang="zh-CN" b="1" i="1" dirty="0">
                <a:latin typeface="Calibri" panose="020F0502020204030204" pitchFamily="34" charset="0"/>
                <a:ea typeface="Calibri" panose="020F0502020204030204" pitchFamily="34" charset="0"/>
                <a:cs typeface="Calibri" panose="020F0502020204030204" pitchFamily="34" charset="0"/>
              </a:rPr>
              <a:t>and can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accumulate</a:t>
            </a:r>
            <a:r>
              <a:rPr lang="en-US" altLang="zh-CN" b="1" i="1" dirty="0">
                <a:latin typeface="Calibri" panose="020F0502020204030204" pitchFamily="34" charset="0"/>
                <a:ea typeface="Calibri" panose="020F0502020204030204" pitchFamily="34" charset="0"/>
                <a:cs typeface="Calibri" panose="020F0502020204030204" pitchFamily="34" charset="0"/>
              </a:rPr>
              <a:t> in a lengthy pipeline!</a:t>
            </a:r>
            <a:endParaRPr lang="zh-CN" altLang="en-US" b="1"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096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2E40A-A2D1-E80C-E07C-713A30E2F4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E4F48ED-FFED-F7BA-4003-25FB416FF48F}"/>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F38C4771-8FDA-7218-7E02-011A1303B713}"/>
              </a:ext>
            </a:extLst>
          </p:cNvPr>
          <p:cNvSpPr>
            <a:spLocks noGrp="1"/>
          </p:cNvSpPr>
          <p:nvPr>
            <p:ph idx="1"/>
          </p:nvPr>
        </p:nvSpPr>
        <p:spPr>
          <a:xfrm>
            <a:off x="518534" y="1825625"/>
            <a:ext cx="11673466" cy="4783332"/>
          </a:xfrm>
        </p:spPr>
        <p:txBody>
          <a:bodyPr>
            <a:normAutofit/>
          </a:bodyPr>
          <a:lstStyle/>
          <a:p>
            <a:r>
              <a:rPr lang="en-US" altLang="zh-CN" sz="2600" dirty="0">
                <a:latin typeface="Calibri" panose="020F0502020204030204" pitchFamily="34" charset="0"/>
                <a:ea typeface="Calibri" panose="020F0502020204030204" pitchFamily="34" charset="0"/>
                <a:cs typeface="Calibri" panose="020F0502020204030204" pitchFamily="34" charset="0"/>
              </a:rPr>
              <a:t>The interactive loop of X-MCG</a:t>
            </a:r>
          </a:p>
        </p:txBody>
      </p:sp>
      <p:sp>
        <p:nvSpPr>
          <p:cNvPr id="14" name="Slide Number Placeholder 7">
            <a:extLst>
              <a:ext uri="{FF2B5EF4-FFF2-40B4-BE49-F238E27FC236}">
                <a16:creationId xmlns:a16="http://schemas.microsoft.com/office/drawing/2014/main" id="{3E129AFC-A533-F736-DE3A-6ED633E0715B}"/>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21</a:t>
            </a:fld>
            <a:endParaRPr lang="en-US" dirty="0"/>
          </a:p>
        </p:txBody>
      </p:sp>
      <p:pic>
        <p:nvPicPr>
          <p:cNvPr id="9" name="图片 8">
            <a:extLst>
              <a:ext uri="{FF2B5EF4-FFF2-40B4-BE49-F238E27FC236}">
                <a16:creationId xmlns:a16="http://schemas.microsoft.com/office/drawing/2014/main" id="{8FB13B87-18B9-CC26-272C-6968CCFB006C}"/>
              </a:ext>
            </a:extLst>
          </p:cNvPr>
          <p:cNvPicPr>
            <a:picLocks noChangeAspect="1"/>
          </p:cNvPicPr>
          <p:nvPr/>
        </p:nvPicPr>
        <p:blipFill>
          <a:blip r:embed="rId3"/>
          <a:stretch>
            <a:fillRect/>
          </a:stretch>
        </p:blipFill>
        <p:spPr>
          <a:xfrm>
            <a:off x="2348474" y="2620073"/>
            <a:ext cx="7495051" cy="3295912"/>
          </a:xfrm>
          <a:prstGeom prst="rect">
            <a:avLst/>
          </a:prstGeom>
        </p:spPr>
      </p:pic>
    </p:spTree>
    <p:extLst>
      <p:ext uri="{BB962C8B-B14F-4D97-AF65-F5344CB8AC3E}">
        <p14:creationId xmlns:p14="http://schemas.microsoft.com/office/powerpoint/2010/main" val="1569611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75AFA-51A1-0A4F-479F-4E2A5B39B65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1BB35E5C-95A6-D1D0-C7DF-50868FF38912}"/>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223E8A2-8DC5-F6D6-CA9D-27885FA46D91}"/>
              </a:ext>
            </a:extLst>
          </p:cNvPr>
          <p:cNvSpPr>
            <a:spLocks noGrp="1"/>
          </p:cNvSpPr>
          <p:nvPr>
            <p:ph idx="1"/>
          </p:nvPr>
        </p:nvSpPr>
        <p:spPr>
          <a:xfrm>
            <a:off x="518534" y="1825625"/>
            <a:ext cx="11673466" cy="4783332"/>
          </a:xfrm>
        </p:spPr>
        <p:txBody>
          <a:bodyPr>
            <a:normAutofit fontScale="77500" lnSpcReduction="20000"/>
          </a:bodyPr>
          <a:lstStyle/>
          <a:p>
            <a:r>
              <a:rPr lang="en-US" altLang="zh-CN" sz="3300" dirty="0">
                <a:latin typeface="Calibri" panose="020F0502020204030204" pitchFamily="34" charset="0"/>
                <a:ea typeface="Calibri" panose="020F0502020204030204" pitchFamily="34" charset="0"/>
                <a:cs typeface="Calibri" panose="020F0502020204030204" pitchFamily="34" charset="0"/>
              </a:rPr>
              <a:t>16 stages of the X-MCG interactive loop</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User Input Capture</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User</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Input</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Transmission</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User Input Injection</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VSync1</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Game Frame Rendering</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VSync2</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Cloud-side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Layer</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Composition</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VSync3</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Virtual</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Display</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VSync4</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Game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Frame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Encoding</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Game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Frame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Transmission</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Game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Frame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Decoding</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VSync5</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Client-side</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Layer</a:t>
            </a:r>
            <a:r>
              <a:rPr kumimoji="0" lang="zh-CN" altLang="en-US"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a:t>
            </a: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Composition</a:t>
            </a:r>
          </a:p>
          <a:p>
            <a:pPr marL="757238" marR="0" lvl="1" indent="-457200" algn="l" defTabSz="914400" rtl="0" eaLnBrk="1" fontAlgn="auto" latinLnBrk="0" hangingPunct="1">
              <a:lnSpc>
                <a:spcPct val="120000"/>
              </a:lnSpc>
              <a:spcBef>
                <a:spcPts val="0"/>
              </a:spcBef>
              <a:spcAft>
                <a:spcPts val="0"/>
              </a:spcAft>
              <a:buClrTx/>
              <a:buSzTx/>
              <a:buFont typeface="+mj-ea"/>
              <a:buAutoNum type="circleNumDbPlain"/>
              <a:tabLst/>
              <a:defRPr/>
            </a:pPr>
            <a:r>
              <a:rPr kumimoji="0" lang="en-US" altLang="zh-CN" sz="20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Client Display</a:t>
            </a:r>
          </a:p>
          <a:p>
            <a:endParaRPr lang="en-US" altLang="zh-CN" sz="2600"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E086CCF5-1753-1FF9-0DBD-93CBBB1E2175}"/>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22</a:t>
            </a:fld>
            <a:endParaRPr lang="en-US" dirty="0"/>
          </a:p>
        </p:txBody>
      </p:sp>
      <p:pic>
        <p:nvPicPr>
          <p:cNvPr id="4" name="图片 3">
            <a:extLst>
              <a:ext uri="{FF2B5EF4-FFF2-40B4-BE49-F238E27FC236}">
                <a16:creationId xmlns:a16="http://schemas.microsoft.com/office/drawing/2014/main" id="{EE68A7CC-4B29-965A-3E06-8CD4B495E0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3442" y="2148637"/>
            <a:ext cx="6483293" cy="4333941"/>
          </a:xfrm>
          <a:prstGeom prst="rect">
            <a:avLst/>
          </a:prstGeom>
        </p:spPr>
      </p:pic>
    </p:spTree>
    <p:extLst>
      <p:ext uri="{BB962C8B-B14F-4D97-AF65-F5344CB8AC3E}">
        <p14:creationId xmlns:p14="http://schemas.microsoft.com/office/powerpoint/2010/main" val="611383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822404-EE5D-67AD-4899-541B8CC05AC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C79A124-804E-3D93-854F-C28A4321982A}"/>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78572B9-0F0E-50AD-ED4A-E3581D1324B2}"/>
              </a:ext>
            </a:extLst>
          </p:cNvPr>
          <p:cNvSpPr>
            <a:spLocks noGrp="1"/>
          </p:cNvSpPr>
          <p:nvPr>
            <p:ph idx="1"/>
          </p:nvPr>
        </p:nvSpPr>
        <p:spPr>
          <a:xfrm>
            <a:off x="518534" y="1825625"/>
            <a:ext cx="11114798"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Root Cause Analysis</a:t>
            </a:r>
          </a:p>
          <a:p>
            <a:pPr lvl="1"/>
            <a:r>
              <a:rPr lang="en-US" altLang="zh-CN" dirty="0">
                <a:latin typeface="Calibri" panose="020F0502020204030204" pitchFamily="34" charset="0"/>
                <a:ea typeface="Calibri" panose="020F0502020204030204" pitchFamily="34" charset="0"/>
                <a:cs typeface="Calibri" panose="020F0502020204030204" pitchFamily="34" charset="0"/>
              </a:rPr>
              <a:t>Passive latency measurement to trace the data flow of a specific game frame</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Instrumenting Client Android, Cloud AOSP, Trinity, Sunshine/Moonlight</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Piggybacking timestamps with relevant network packets</a:t>
            </a:r>
          </a:p>
        </p:txBody>
      </p:sp>
      <p:sp>
        <p:nvSpPr>
          <p:cNvPr id="14" name="Slide Number Placeholder 7">
            <a:extLst>
              <a:ext uri="{FF2B5EF4-FFF2-40B4-BE49-F238E27FC236}">
                <a16:creationId xmlns:a16="http://schemas.microsoft.com/office/drawing/2014/main" id="{AEFFF770-37AC-B22F-9AF3-65E927591B1C}"/>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23</a:t>
            </a:fld>
            <a:endParaRPr lang="en-US" dirty="0"/>
          </a:p>
        </p:txBody>
      </p:sp>
      <p:pic>
        <p:nvPicPr>
          <p:cNvPr id="9" name="图片 8">
            <a:extLst>
              <a:ext uri="{FF2B5EF4-FFF2-40B4-BE49-F238E27FC236}">
                <a16:creationId xmlns:a16="http://schemas.microsoft.com/office/drawing/2014/main" id="{C184D436-423D-833E-159E-12DF4C1956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779" y="4364106"/>
            <a:ext cx="3730702" cy="2493894"/>
          </a:xfrm>
          <a:prstGeom prst="rect">
            <a:avLst/>
          </a:prstGeom>
        </p:spPr>
      </p:pic>
    </p:spTree>
    <p:extLst>
      <p:ext uri="{BB962C8B-B14F-4D97-AF65-F5344CB8AC3E}">
        <p14:creationId xmlns:p14="http://schemas.microsoft.com/office/powerpoint/2010/main" val="2989844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7D258-B0C6-3C84-7C24-45488F687C8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54B262D-7093-B74F-3FA4-53A9F5DACC41}"/>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C2929F54-02F6-F20F-A24F-C96C91E0AE83}"/>
              </a:ext>
            </a:extLst>
          </p:cNvPr>
          <p:cNvSpPr>
            <a:spLocks noGrp="1"/>
          </p:cNvSpPr>
          <p:nvPr>
            <p:ph idx="1"/>
          </p:nvPr>
        </p:nvSpPr>
        <p:spPr>
          <a:xfrm>
            <a:off x="518534" y="1825625"/>
            <a:ext cx="11114798"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Root Cause Analysis</a:t>
            </a:r>
          </a:p>
          <a:p>
            <a:pPr lvl="1"/>
            <a:r>
              <a:rPr lang="en-US" altLang="zh-CN" dirty="0">
                <a:latin typeface="Calibri" panose="020F0502020204030204" pitchFamily="34" charset="0"/>
                <a:ea typeface="Calibri" panose="020F0502020204030204" pitchFamily="34" charset="0"/>
                <a:cs typeface="Calibri" panose="020F0502020204030204" pitchFamily="34" charset="0"/>
              </a:rPr>
              <a:t>Passive latency measurement to trace the data flow of a specific game frame</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Instrumenting Client Android, Cloud AOSP, Trinity, Sunshine/Moonlight</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Piggybacking timestamps with relevant network packets</a:t>
            </a:r>
          </a:p>
          <a:p>
            <a:pPr lvl="2"/>
            <a:r>
              <a:rPr lang="en-US" altLang="zh-CN" sz="2400" b="1" dirty="0">
                <a:latin typeface="Calibri" panose="020F0502020204030204" pitchFamily="34" charset="0"/>
                <a:ea typeface="Calibri" panose="020F0502020204030204" pitchFamily="34" charset="0"/>
                <a:cs typeface="Calibri" panose="020F0502020204030204" pitchFamily="34" charset="0"/>
              </a:rPr>
              <a:t>6 categories: </a:t>
            </a:r>
            <a:r>
              <a:rPr lang="en-US" altLang="zh-CN" sz="2400" dirty="0">
                <a:latin typeface="Calibri" panose="020F0502020204030204" pitchFamily="34" charset="0"/>
                <a:ea typeface="Calibri" panose="020F0502020204030204" pitchFamily="34" charset="0"/>
                <a:cs typeface="Calibri" panose="020F0502020204030204" pitchFamily="34" charset="0"/>
              </a:rPr>
              <a:t>Network (2,12), </a:t>
            </a:r>
            <a:r>
              <a:rPr lang="en-US" altLang="zh-CN" sz="2400" dirty="0" err="1">
                <a:latin typeface="Calibri" panose="020F0502020204030204" pitchFamily="34" charset="0"/>
                <a:ea typeface="Calibri" panose="020F0502020204030204" pitchFamily="34" charset="0"/>
                <a:cs typeface="Calibri" panose="020F0502020204030204" pitchFamily="34" charset="0"/>
              </a:rPr>
              <a:t>VSync</a:t>
            </a:r>
            <a:r>
              <a:rPr lang="en-US" altLang="zh-CN" sz="2400" dirty="0">
                <a:latin typeface="Calibri" panose="020F0502020204030204" pitchFamily="34" charset="0"/>
                <a:ea typeface="Calibri" panose="020F0502020204030204" pitchFamily="34" charset="0"/>
                <a:cs typeface="Calibri" panose="020F0502020204030204" pitchFamily="34" charset="0"/>
              </a:rPr>
              <a:t> (4,6,8,10,14), Game Rendering (5), Video Processing (11,13), Layer Composition (7,15), Others (3,9)</a:t>
            </a:r>
          </a:p>
        </p:txBody>
      </p:sp>
      <p:sp>
        <p:nvSpPr>
          <p:cNvPr id="14" name="Slide Number Placeholder 7">
            <a:extLst>
              <a:ext uri="{FF2B5EF4-FFF2-40B4-BE49-F238E27FC236}">
                <a16:creationId xmlns:a16="http://schemas.microsoft.com/office/drawing/2014/main" id="{C09D2C30-5E00-6A4B-69A2-AE52A3316991}"/>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24</a:t>
            </a:fld>
            <a:endParaRPr lang="en-US" dirty="0"/>
          </a:p>
        </p:txBody>
      </p:sp>
      <p:pic>
        <p:nvPicPr>
          <p:cNvPr id="6" name="图片 5">
            <a:extLst>
              <a:ext uri="{FF2B5EF4-FFF2-40B4-BE49-F238E27FC236}">
                <a16:creationId xmlns:a16="http://schemas.microsoft.com/office/drawing/2014/main" id="{AC3B4AFF-1015-5D84-A7AF-185E65B9D01B}"/>
              </a:ext>
            </a:extLst>
          </p:cNvPr>
          <p:cNvPicPr>
            <a:picLocks noChangeAspect="1"/>
          </p:cNvPicPr>
          <p:nvPr/>
        </p:nvPicPr>
        <p:blipFill>
          <a:blip r:embed="rId3"/>
          <a:stretch>
            <a:fillRect/>
          </a:stretch>
        </p:blipFill>
        <p:spPr>
          <a:xfrm>
            <a:off x="558668" y="4392095"/>
            <a:ext cx="5095875" cy="2244991"/>
          </a:xfrm>
          <a:prstGeom prst="rect">
            <a:avLst/>
          </a:prstGeom>
        </p:spPr>
      </p:pic>
      <p:pic>
        <p:nvPicPr>
          <p:cNvPr id="9" name="图片 8">
            <a:extLst>
              <a:ext uri="{FF2B5EF4-FFF2-40B4-BE49-F238E27FC236}">
                <a16:creationId xmlns:a16="http://schemas.microsoft.com/office/drawing/2014/main" id="{45DC8D93-E9A6-1468-5D9A-E010BA04C6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779" y="4364106"/>
            <a:ext cx="3730702" cy="2493894"/>
          </a:xfrm>
          <a:prstGeom prst="rect">
            <a:avLst/>
          </a:prstGeom>
        </p:spPr>
      </p:pic>
      <p:sp>
        <p:nvSpPr>
          <p:cNvPr id="10" name="矩形: 圆角 9">
            <a:extLst>
              <a:ext uri="{FF2B5EF4-FFF2-40B4-BE49-F238E27FC236}">
                <a16:creationId xmlns:a16="http://schemas.microsoft.com/office/drawing/2014/main" id="{F78642FC-EB55-475E-FF88-A462A393DD51}"/>
              </a:ext>
            </a:extLst>
          </p:cNvPr>
          <p:cNvSpPr/>
          <p:nvPr/>
        </p:nvSpPr>
        <p:spPr>
          <a:xfrm>
            <a:off x="558668" y="5431167"/>
            <a:ext cx="5095875" cy="239339"/>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E5E6D2B-E81A-EF3F-D3B2-37986E309ABC}"/>
              </a:ext>
            </a:extLst>
          </p:cNvPr>
          <p:cNvSpPr txBox="1"/>
          <p:nvPr/>
        </p:nvSpPr>
        <p:spPr>
          <a:xfrm>
            <a:off x="5694677" y="5149388"/>
            <a:ext cx="2098420" cy="923330"/>
          </a:xfrm>
          <a:prstGeom prst="rect">
            <a:avLst/>
          </a:prstGeom>
          <a:noFill/>
        </p:spPr>
        <p:txBody>
          <a:bodyPr wrap="square" rtlCol="0">
            <a:spAutoFit/>
          </a:bodyPr>
          <a:lstStyle/>
          <a:p>
            <a:pPr algn="ct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VSync is the biggest contributor to the interactive latency</a:t>
            </a:r>
            <a:endParaRPr lang="zh-CN" altLang="en-US"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047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DBAE3-D9D7-6FCE-D58F-8A7A73CBC3C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129D264-CFFC-6348-1EF6-9A6DE41B8666}"/>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C15B8213-4B01-BA14-65B7-45BCBBFF8CD4}"/>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Are these VSync events all necessary? Is it possible to disable VSync?</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DF3C5C10-E68B-6407-B7C3-11DAF05BDE45}"/>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25</a:t>
            </a:fld>
            <a:endParaRPr lang="en-US" dirty="0"/>
          </a:p>
        </p:txBody>
      </p:sp>
    </p:spTree>
    <p:extLst>
      <p:ext uri="{BB962C8B-B14F-4D97-AF65-F5344CB8AC3E}">
        <p14:creationId xmlns:p14="http://schemas.microsoft.com/office/powerpoint/2010/main" val="1417085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F8064-DD58-AAE0-4DE6-8E213D85F93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CF45CCAA-A3B2-80C6-0600-6C9B469D7F93}"/>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97358B18-1B40-DD80-BDC1-871BED716A06}"/>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Are these VSync events all necessary? Is it possible to disable VSync?</a:t>
            </a:r>
          </a:p>
          <a:p>
            <a:pPr lvl="1"/>
            <a:r>
              <a:rPr lang="en-US" altLang="zh-CN" dirty="0">
                <a:latin typeface="Calibri" panose="020F0502020204030204" pitchFamily="34" charset="0"/>
                <a:ea typeface="Calibri" panose="020F0502020204030204" pitchFamily="34" charset="0"/>
                <a:cs typeface="Calibri" panose="020F0502020204030204" pitchFamily="34" charset="0"/>
              </a:rPr>
              <a:t>5 VSync events are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tightly coupled </a:t>
            </a:r>
            <a:r>
              <a:rPr lang="en-US" altLang="zh-CN" dirty="0">
                <a:latin typeface="Calibri" panose="020F0502020204030204" pitchFamily="34" charset="0"/>
                <a:ea typeface="Calibri" panose="020F0502020204030204" pitchFamily="34" charset="0"/>
                <a:cs typeface="Calibri" panose="020F0502020204030204" pitchFamily="34" charset="0"/>
              </a:rPr>
              <a:t>with other stages</a:t>
            </a:r>
          </a:p>
          <a:p>
            <a:pPr lvl="1"/>
            <a:r>
              <a:rPr lang="en-US" altLang="zh-CN" dirty="0">
                <a:latin typeface="Calibri" panose="020F0502020204030204" pitchFamily="34" charset="0"/>
                <a:ea typeface="Calibri" panose="020F0502020204030204" pitchFamily="34" charset="0"/>
                <a:cs typeface="Calibri" panose="020F0502020204030204" pitchFamily="34" charset="0"/>
              </a:rPr>
              <a:t>VSync1 are built into modern game engines like Unity and Unreal</a:t>
            </a:r>
          </a:p>
          <a:p>
            <a:pPr lvl="1"/>
            <a:r>
              <a:rPr lang="en-US" altLang="zh-CN" dirty="0">
                <a:latin typeface="Calibri" panose="020F0502020204030204" pitchFamily="34" charset="0"/>
                <a:ea typeface="Calibri" panose="020F0502020204030204" pitchFamily="34" charset="0"/>
                <a:cs typeface="Calibri" panose="020F0502020204030204" pitchFamily="34" charset="0"/>
              </a:rPr>
              <a:t>VSync2, 3, and 5 are required by core graphics modules of Android system</a:t>
            </a:r>
          </a:p>
          <a:p>
            <a:pPr lvl="1"/>
            <a:r>
              <a:rPr lang="en-US" altLang="zh-CN" dirty="0">
                <a:latin typeface="Calibri" panose="020F0502020204030204" pitchFamily="34" charset="0"/>
                <a:ea typeface="Calibri" panose="020F0502020204030204" pitchFamily="34" charset="0"/>
                <a:cs typeface="Calibri" panose="020F0502020204030204" pitchFamily="34" charset="0"/>
              </a:rPr>
              <a:t>VSync4 is necessitated by the encoder to encode videos at user-defined frame rates</a:t>
            </a:r>
          </a:p>
          <a:p>
            <a:pPr marL="457200" lvl="1"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16DF0257-A1D8-49D1-B930-B046F8DCAA6B}"/>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26</a:t>
            </a:fld>
            <a:endParaRPr lang="en-US" dirty="0"/>
          </a:p>
        </p:txBody>
      </p:sp>
      <p:pic>
        <p:nvPicPr>
          <p:cNvPr id="5" name="图片 4">
            <a:extLst>
              <a:ext uri="{FF2B5EF4-FFF2-40B4-BE49-F238E27FC236}">
                <a16:creationId xmlns:a16="http://schemas.microsoft.com/office/drawing/2014/main" id="{A9B618D0-4855-2CAB-1AE0-FA7A8B7A62F2}"/>
              </a:ext>
            </a:extLst>
          </p:cNvPr>
          <p:cNvPicPr>
            <a:picLocks noChangeAspect="1"/>
          </p:cNvPicPr>
          <p:nvPr/>
        </p:nvPicPr>
        <p:blipFill>
          <a:blip r:embed="rId3"/>
          <a:stretch>
            <a:fillRect/>
          </a:stretch>
        </p:blipFill>
        <p:spPr>
          <a:xfrm>
            <a:off x="518534" y="4504294"/>
            <a:ext cx="4792929" cy="1970170"/>
          </a:xfrm>
          <a:prstGeom prst="rect">
            <a:avLst/>
          </a:prstGeom>
        </p:spPr>
      </p:pic>
    </p:spTree>
    <p:extLst>
      <p:ext uri="{BB962C8B-B14F-4D97-AF65-F5344CB8AC3E}">
        <p14:creationId xmlns:p14="http://schemas.microsoft.com/office/powerpoint/2010/main" val="2034302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6718B-2705-FD8B-6B9A-F8647B108F6C}"/>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F270162-7B02-428A-1D1F-004054D07E9A}"/>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Diagnosing MCG’s Undesirable Interactive Latency</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F11D2318-D562-9B45-F351-47C81E2CDFB7}"/>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Are these VSync events all necessary? Is it possible to disable VSync?</a:t>
            </a:r>
          </a:p>
          <a:p>
            <a:pPr lvl="1"/>
            <a:r>
              <a:rPr lang="en-US" altLang="zh-CN" dirty="0">
                <a:latin typeface="Calibri" panose="020F0502020204030204" pitchFamily="34" charset="0"/>
                <a:ea typeface="Calibri" panose="020F0502020204030204" pitchFamily="34" charset="0"/>
                <a:cs typeface="Calibri" panose="020F0502020204030204" pitchFamily="34" charset="0"/>
              </a:rPr>
              <a:t>5 VSync events are </a:t>
            </a:r>
            <a:r>
              <a:rPr lang="en-US" altLang="zh-CN" b="1" i="1" dirty="0">
                <a:solidFill>
                  <a:srgbClr val="FF0000"/>
                </a:solidFill>
                <a:latin typeface="Calibri" panose="020F0502020204030204" pitchFamily="34" charset="0"/>
                <a:ea typeface="Calibri" panose="020F0502020204030204" pitchFamily="34" charset="0"/>
                <a:cs typeface="Calibri" panose="020F0502020204030204" pitchFamily="34" charset="0"/>
              </a:rPr>
              <a:t>tightly coupled </a:t>
            </a:r>
            <a:r>
              <a:rPr lang="en-US" altLang="zh-CN" dirty="0">
                <a:latin typeface="Calibri" panose="020F0502020204030204" pitchFamily="34" charset="0"/>
                <a:ea typeface="Calibri" panose="020F0502020204030204" pitchFamily="34" charset="0"/>
                <a:cs typeface="Calibri" panose="020F0502020204030204" pitchFamily="34" charset="0"/>
              </a:rPr>
              <a:t>with other stages</a:t>
            </a:r>
          </a:p>
          <a:p>
            <a:pPr lvl="1"/>
            <a:r>
              <a:rPr lang="en-US" altLang="zh-CN" dirty="0">
                <a:latin typeface="Calibri" panose="020F0502020204030204" pitchFamily="34" charset="0"/>
                <a:ea typeface="Calibri" panose="020F0502020204030204" pitchFamily="34" charset="0"/>
                <a:cs typeface="Calibri" panose="020F0502020204030204" pitchFamily="34" charset="0"/>
              </a:rPr>
              <a:t>VSync1 are built into modern game engines like Unity and Unreal</a:t>
            </a:r>
          </a:p>
          <a:p>
            <a:pPr lvl="1"/>
            <a:r>
              <a:rPr lang="en-US" altLang="zh-CN" dirty="0">
                <a:latin typeface="Calibri" panose="020F0502020204030204" pitchFamily="34" charset="0"/>
                <a:ea typeface="Calibri" panose="020F0502020204030204" pitchFamily="34" charset="0"/>
                <a:cs typeface="Calibri" panose="020F0502020204030204" pitchFamily="34" charset="0"/>
              </a:rPr>
              <a:t>VSync2, 3, and 5 are required by core graphics modules of Android system</a:t>
            </a:r>
          </a:p>
          <a:p>
            <a:pPr lvl="1"/>
            <a:r>
              <a:rPr lang="en-US" altLang="zh-CN" dirty="0">
                <a:latin typeface="Calibri" panose="020F0502020204030204" pitchFamily="34" charset="0"/>
                <a:ea typeface="Calibri" panose="020F0502020204030204" pitchFamily="34" charset="0"/>
                <a:cs typeface="Calibri" panose="020F0502020204030204" pitchFamily="34" charset="0"/>
              </a:rPr>
              <a:t>VSync4 is necessitated by the encoder to encode videos at user-defined frame rates</a:t>
            </a:r>
          </a:p>
          <a:p>
            <a:pPr lvl="1"/>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They are </a:t>
            </a:r>
            <a:r>
              <a:rPr lang="en-US" altLang="zh-CN" b="1" i="1" dirty="0">
                <a:solidFill>
                  <a:srgbClr val="0070C0"/>
                </a:solidFill>
                <a:latin typeface="Calibri" panose="020F0502020204030204" pitchFamily="34" charset="0"/>
                <a:ea typeface="Calibri" panose="020F0502020204030204" pitchFamily="34" charset="0"/>
                <a:cs typeface="Calibri" panose="020F0502020204030204" pitchFamily="34" charset="0"/>
              </a:rPr>
              <a:t>structurally</a:t>
            </a:r>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 required but not every event is </a:t>
            </a:r>
            <a:r>
              <a:rPr lang="en-US" altLang="zh-CN" b="1" i="1" dirty="0">
                <a:solidFill>
                  <a:srgbClr val="0070C0"/>
                </a:solidFill>
                <a:latin typeface="Calibri" panose="020F0502020204030204" pitchFamily="34" charset="0"/>
                <a:ea typeface="Calibri" panose="020F0502020204030204" pitchFamily="34" charset="0"/>
                <a:cs typeface="Calibri" panose="020F0502020204030204" pitchFamily="34" charset="0"/>
              </a:rPr>
              <a:t>functionally</a:t>
            </a:r>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 useful!</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BA374E77-07F6-E631-25F4-D769B41580AA}"/>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27</a:t>
            </a:fld>
            <a:endParaRPr lang="en-US" dirty="0"/>
          </a:p>
        </p:txBody>
      </p:sp>
      <p:pic>
        <p:nvPicPr>
          <p:cNvPr id="5" name="图片 4">
            <a:extLst>
              <a:ext uri="{FF2B5EF4-FFF2-40B4-BE49-F238E27FC236}">
                <a16:creationId xmlns:a16="http://schemas.microsoft.com/office/drawing/2014/main" id="{9DBB6172-A314-2003-D128-533A6BD000AB}"/>
              </a:ext>
            </a:extLst>
          </p:cNvPr>
          <p:cNvPicPr>
            <a:picLocks noChangeAspect="1"/>
          </p:cNvPicPr>
          <p:nvPr/>
        </p:nvPicPr>
        <p:blipFill>
          <a:blip r:embed="rId3"/>
          <a:stretch>
            <a:fillRect/>
          </a:stretch>
        </p:blipFill>
        <p:spPr>
          <a:xfrm>
            <a:off x="518534" y="4504294"/>
            <a:ext cx="4792929" cy="1970170"/>
          </a:xfrm>
          <a:prstGeom prst="rect">
            <a:avLst/>
          </a:prstGeom>
        </p:spPr>
      </p:pic>
      <p:pic>
        <p:nvPicPr>
          <p:cNvPr id="13" name="图片 12">
            <a:extLst>
              <a:ext uri="{FF2B5EF4-FFF2-40B4-BE49-F238E27FC236}">
                <a16:creationId xmlns:a16="http://schemas.microsoft.com/office/drawing/2014/main" id="{35E68C7F-CB1E-2696-AAAA-89A138C00152}"/>
              </a:ext>
            </a:extLst>
          </p:cNvPr>
          <p:cNvPicPr>
            <a:picLocks noChangeAspect="1"/>
          </p:cNvPicPr>
          <p:nvPr/>
        </p:nvPicPr>
        <p:blipFill>
          <a:blip r:embed="rId4"/>
          <a:stretch>
            <a:fillRect/>
          </a:stretch>
        </p:blipFill>
        <p:spPr>
          <a:xfrm>
            <a:off x="5411862" y="4516568"/>
            <a:ext cx="5081874" cy="2104663"/>
          </a:xfrm>
          <a:prstGeom prst="rect">
            <a:avLst/>
          </a:prstGeom>
        </p:spPr>
      </p:pic>
      <p:sp>
        <p:nvSpPr>
          <p:cNvPr id="15" name="文本框 14">
            <a:extLst>
              <a:ext uri="{FF2B5EF4-FFF2-40B4-BE49-F238E27FC236}">
                <a16:creationId xmlns:a16="http://schemas.microsoft.com/office/drawing/2014/main" id="{DA3728B1-3247-EA65-7483-C27AAD9481E3}"/>
              </a:ext>
            </a:extLst>
          </p:cNvPr>
          <p:cNvSpPr txBox="1"/>
          <p:nvPr/>
        </p:nvSpPr>
        <p:spPr>
          <a:xfrm>
            <a:off x="10504435" y="4827659"/>
            <a:ext cx="1571230" cy="1323439"/>
          </a:xfrm>
          <a:prstGeom prst="rect">
            <a:avLst/>
          </a:prstGeom>
          <a:noFill/>
        </p:spPr>
        <p:txBody>
          <a:bodyPr wrap="square" rtlCol="0">
            <a:spAutoFit/>
          </a:bodyPr>
          <a:lstStyle/>
          <a:p>
            <a:pPr algn="ctr"/>
            <a:r>
              <a:rPr lang="en-US" altLang="zh-CN" sz="1600" b="1" i="1" dirty="0">
                <a:solidFill>
                  <a:srgbClr val="FF0000"/>
                </a:solidFill>
                <a:latin typeface="Calibri" panose="020F0502020204030204" pitchFamily="34" charset="0"/>
                <a:ea typeface="Calibri" panose="020F0502020204030204" pitchFamily="34" charset="0"/>
                <a:cs typeface="Calibri" panose="020F0502020204030204" pitchFamily="34" charset="0"/>
              </a:rPr>
              <a:t>Stages 6 and 8 only append game-irrelevant system UIs to a frame.</a:t>
            </a:r>
            <a:endParaRPr lang="zh-CN" altLang="en-US" sz="1600" b="1"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077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6C5F4-C2F3-D583-2697-91F2AB7548D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D30CDB-EDB6-C8CE-949E-D638128E3603}"/>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Streamlining the X-MCG Interactive Loop</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45C26EAD-59B7-BC6D-D6F7-A78893127799}"/>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Core idea: </a:t>
            </a:r>
          </a:p>
          <a:p>
            <a:pPr lvl="1"/>
            <a:r>
              <a:rPr lang="en-US" altLang="zh-CN" dirty="0">
                <a:latin typeface="Calibri" panose="020F0502020204030204" pitchFamily="34" charset="0"/>
                <a:ea typeface="Calibri" panose="020F0502020204030204" pitchFamily="34" charset="0"/>
                <a:cs typeface="Calibri" panose="020F0502020204030204" pitchFamily="34" charset="0"/>
              </a:rPr>
              <a:t>Cropping the cloud-side graphics pipeline and stitching it to the client-side pipeline</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7BCE2240-07B2-B78B-F0AC-62CCB7D859EF}"/>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28</a:t>
            </a:fld>
            <a:endParaRPr lang="en-US" dirty="0"/>
          </a:p>
        </p:txBody>
      </p:sp>
      <p:pic>
        <p:nvPicPr>
          <p:cNvPr id="5" name="图片 4">
            <a:extLst>
              <a:ext uri="{FF2B5EF4-FFF2-40B4-BE49-F238E27FC236}">
                <a16:creationId xmlns:a16="http://schemas.microsoft.com/office/drawing/2014/main" id="{8A574A3E-93BA-F59A-9E71-B31C9BE22A9C}"/>
              </a:ext>
            </a:extLst>
          </p:cNvPr>
          <p:cNvPicPr>
            <a:picLocks noChangeAspect="1"/>
          </p:cNvPicPr>
          <p:nvPr/>
        </p:nvPicPr>
        <p:blipFill>
          <a:blip r:embed="rId3"/>
          <a:stretch>
            <a:fillRect/>
          </a:stretch>
        </p:blipFill>
        <p:spPr>
          <a:xfrm>
            <a:off x="2930339" y="3791465"/>
            <a:ext cx="6858037" cy="2930010"/>
          </a:xfrm>
          <a:prstGeom prst="rect">
            <a:avLst/>
          </a:prstGeom>
        </p:spPr>
      </p:pic>
    </p:spTree>
    <p:extLst>
      <p:ext uri="{BB962C8B-B14F-4D97-AF65-F5344CB8AC3E}">
        <p14:creationId xmlns:p14="http://schemas.microsoft.com/office/powerpoint/2010/main" val="3251878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3E293-E686-9DAC-9272-A6C8B135D8A0}"/>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9AEA9DA-69AC-095E-5339-C2CAA8BB9A86}"/>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Streamlining the X-MCG Interactive Loop</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04F5924-D519-BEC3-E734-4E24CF60F8E7}"/>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Core idea: </a:t>
            </a:r>
          </a:p>
          <a:p>
            <a:pPr lvl="1"/>
            <a:r>
              <a:rPr lang="en-US" altLang="zh-CN" dirty="0">
                <a:latin typeface="Calibri" panose="020F0502020204030204" pitchFamily="34" charset="0"/>
                <a:ea typeface="Calibri" panose="020F0502020204030204" pitchFamily="34" charset="0"/>
                <a:cs typeface="Calibri" panose="020F0502020204030204" pitchFamily="34" charset="0"/>
              </a:rPr>
              <a:t>Cropping the cloud-side graphics pipeline and stitching it to the client-side pipeline</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Game Frame Interceptor (GFI): </a:t>
            </a:r>
            <a:r>
              <a:rPr lang="en-US" altLang="zh-CN" dirty="0">
                <a:latin typeface="Calibri" panose="020F0502020204030204" pitchFamily="34" charset="0"/>
                <a:ea typeface="Calibri" panose="020F0502020204030204" pitchFamily="34" charset="0"/>
                <a:cs typeface="Calibri" panose="020F0502020204030204" pitchFamily="34" charset="0"/>
              </a:rPr>
              <a:t>bypassing functionally unnecessary VSync events</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Remote VSync Coordinator (RVC): </a:t>
            </a:r>
            <a:r>
              <a:rPr lang="en-US" altLang="zh-CN" dirty="0">
                <a:latin typeface="Calibri" panose="020F0502020204030204" pitchFamily="34" charset="0"/>
                <a:ea typeface="Calibri" panose="020F0502020204030204" pitchFamily="34" charset="0"/>
                <a:cs typeface="Calibri" panose="020F0502020204030204" pitchFamily="34" charset="0"/>
              </a:rPr>
              <a:t>predicting and aligning the remaining VSync events</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A88D49F7-14B1-B59B-0D7F-67AA847FED44}"/>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29</a:t>
            </a:fld>
            <a:endParaRPr lang="en-US" dirty="0"/>
          </a:p>
        </p:txBody>
      </p:sp>
      <p:pic>
        <p:nvPicPr>
          <p:cNvPr id="5" name="图片 4">
            <a:extLst>
              <a:ext uri="{FF2B5EF4-FFF2-40B4-BE49-F238E27FC236}">
                <a16:creationId xmlns:a16="http://schemas.microsoft.com/office/drawing/2014/main" id="{8AABAA73-30C8-691C-2203-0E54FDEC58E9}"/>
              </a:ext>
            </a:extLst>
          </p:cNvPr>
          <p:cNvPicPr>
            <a:picLocks noChangeAspect="1"/>
          </p:cNvPicPr>
          <p:nvPr/>
        </p:nvPicPr>
        <p:blipFill>
          <a:blip r:embed="rId3"/>
          <a:stretch>
            <a:fillRect/>
          </a:stretch>
        </p:blipFill>
        <p:spPr>
          <a:xfrm>
            <a:off x="2930339" y="3791465"/>
            <a:ext cx="6858037" cy="2930010"/>
          </a:xfrm>
          <a:prstGeom prst="rect">
            <a:avLst/>
          </a:prstGeom>
        </p:spPr>
      </p:pic>
    </p:spTree>
    <p:extLst>
      <p:ext uri="{BB962C8B-B14F-4D97-AF65-F5344CB8AC3E}">
        <p14:creationId xmlns:p14="http://schemas.microsoft.com/office/powerpoint/2010/main" val="3145415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26531-0777-5AB1-5653-F9E8511D745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2540E7D-C8ED-2578-4108-CA7F02538A43}"/>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Interactive Latency is the Key </a:t>
            </a:r>
            <a:r>
              <a:rPr lang="en-US" altLang="zh-CN" sz="4000" b="1" dirty="0" err="1">
                <a:latin typeface="Calibri" panose="020F0502020204030204" pitchFamily="34" charset="0"/>
                <a:ea typeface="Calibri" panose="020F0502020204030204" pitchFamily="34" charset="0"/>
                <a:cs typeface="Calibri" panose="020F0502020204030204" pitchFamily="34" charset="0"/>
              </a:rPr>
              <a:t>QoE</a:t>
            </a:r>
            <a:r>
              <a:rPr lang="en-US" altLang="zh-CN" sz="4000" b="1" dirty="0">
                <a:latin typeface="Calibri" panose="020F0502020204030204" pitchFamily="34" charset="0"/>
                <a:ea typeface="Calibri" panose="020F0502020204030204" pitchFamily="34" charset="0"/>
                <a:cs typeface="Calibri" panose="020F0502020204030204" pitchFamily="34" charset="0"/>
              </a:rPr>
              <a:t> Metric</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C4EB7F86-0B27-989F-C474-C9974F080A75}"/>
              </a:ext>
            </a:extLst>
          </p:cNvPr>
          <p:cNvSpPr>
            <a:spLocks noGrp="1"/>
          </p:cNvSpPr>
          <p:nvPr>
            <p:ph idx="1"/>
          </p:nvPr>
        </p:nvSpPr>
        <p:spPr>
          <a:xfrm>
            <a:off x="518534" y="1825625"/>
            <a:ext cx="11269929" cy="4783332"/>
          </a:xfrm>
        </p:spPr>
        <p:txBody>
          <a:bodyPr>
            <a:normAutofit fontScale="92500" lnSpcReduction="10000"/>
          </a:bodyPr>
          <a:lstStyle/>
          <a:p>
            <a:r>
              <a:rPr lang="en-US" altLang="zh-CN" dirty="0">
                <a:latin typeface="Calibri" panose="020F0502020204030204" pitchFamily="34" charset="0"/>
                <a:ea typeface="Calibri" panose="020F0502020204030204" pitchFamily="34" charset="0"/>
                <a:cs typeface="Calibri" panose="020F0502020204030204" pitchFamily="34" charset="0"/>
              </a:rPr>
              <a:t>Cloud Gaming Apps</a:t>
            </a:r>
          </a:p>
          <a:p>
            <a:pPr lvl="1"/>
            <a:r>
              <a:rPr lang="en-US" altLang="zh-CN" dirty="0">
                <a:latin typeface="Calibri" panose="020F0502020204030204" pitchFamily="34" charset="0"/>
                <a:ea typeface="Calibri" panose="020F0502020204030204" pitchFamily="34" charset="0"/>
                <a:cs typeface="Calibri" panose="020F0502020204030204" pitchFamily="34" charset="0"/>
              </a:rPr>
              <a:t>Mobile Cloud Gaming (MCG): Cloud gaming for mobile games (e.g., COD Mobile)</a:t>
            </a:r>
          </a:p>
          <a:p>
            <a:pPr lvl="1"/>
            <a:r>
              <a:rPr lang="en-US" altLang="zh-CN" dirty="0">
                <a:latin typeface="Calibri" panose="020F0502020204030204" pitchFamily="34" charset="0"/>
                <a:ea typeface="Calibri" panose="020F0502020204030204" pitchFamily="34" charset="0"/>
                <a:cs typeface="Calibri" panose="020F0502020204030204" pitchFamily="34" charset="0"/>
              </a:rPr>
              <a:t>Console Cloud Gaming (CCG): Cloud gaming for console games (e.g., GTA5)</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Interactive Latency</a:t>
            </a:r>
          </a:p>
          <a:p>
            <a:pPr lvl="1"/>
            <a:r>
              <a:rPr lang="en-US" altLang="zh-CN" dirty="0">
                <a:latin typeface="Calibri" panose="020F0502020204030204" pitchFamily="34" charset="0"/>
                <a:ea typeface="Calibri" panose="020F0502020204030204" pitchFamily="34" charset="0"/>
                <a:cs typeface="Calibri" panose="020F0502020204030204" pitchFamily="34" charset="0"/>
              </a:rPr>
              <a:t>The delay between a </a:t>
            </a:r>
            <a:r>
              <a:rPr lang="en-US" altLang="zh-CN" b="1" dirty="0">
                <a:latin typeface="Calibri" panose="020F0502020204030204" pitchFamily="34" charset="0"/>
                <a:ea typeface="Calibri" panose="020F0502020204030204" pitchFamily="34" charset="0"/>
                <a:cs typeface="Calibri" panose="020F0502020204030204" pitchFamily="34" charset="0"/>
              </a:rPr>
              <a:t>user-input action </a:t>
            </a:r>
            <a:r>
              <a:rPr lang="en-US" altLang="zh-CN" dirty="0">
                <a:latin typeface="Calibri" panose="020F0502020204030204" pitchFamily="34" charset="0"/>
                <a:ea typeface="Calibri" panose="020F0502020204030204" pitchFamily="34" charset="0"/>
                <a:cs typeface="Calibri" panose="020F0502020204030204" pitchFamily="34" charset="0"/>
              </a:rPr>
              <a:t>and when the </a:t>
            </a:r>
            <a:r>
              <a:rPr lang="en-US" altLang="zh-CN" b="1" dirty="0">
                <a:latin typeface="Calibri" panose="020F0502020204030204" pitchFamily="34" charset="0"/>
                <a:ea typeface="Calibri" panose="020F0502020204030204" pitchFamily="34" charset="0"/>
                <a:cs typeface="Calibri" panose="020F0502020204030204" pitchFamily="34" charset="0"/>
              </a:rPr>
              <a:t>game’s response to that action manifests</a:t>
            </a:r>
            <a:r>
              <a:rPr lang="en-US" altLang="zh-CN" dirty="0">
                <a:latin typeface="Calibri" panose="020F0502020204030204" pitchFamily="34" charset="0"/>
                <a:ea typeface="Calibri" panose="020F0502020204030204" pitchFamily="34" charset="0"/>
                <a:cs typeface="Calibri" panose="020F0502020204030204" pitchFamily="34" charset="0"/>
              </a:rPr>
              <a:t> at the client</a:t>
            </a:r>
          </a:p>
          <a:p>
            <a:pPr lvl="1"/>
            <a:r>
              <a:rPr lang="en-US" altLang="zh-CN" dirty="0">
                <a:latin typeface="Calibri" panose="020F0502020204030204" pitchFamily="34" charset="0"/>
                <a:ea typeface="Calibri" panose="020F0502020204030204" pitchFamily="34" charset="0"/>
                <a:cs typeface="Calibri" panose="020F0502020204030204" pitchFamily="34" charset="0"/>
              </a:rPr>
              <a:t>CG’s</a:t>
            </a:r>
            <a:r>
              <a:rPr lang="zh-CN" altLang="en-US"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interactive</a:t>
            </a:r>
            <a:r>
              <a:rPr lang="zh-CN" altLang="en-US"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latency</a:t>
            </a:r>
            <a:r>
              <a:rPr lang="zh-CN" altLang="en-US"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has</a:t>
            </a:r>
            <a:r>
              <a:rPr lang="zh-CN" altLang="en-US" dirty="0">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not been well understood</a:t>
            </a:r>
          </a:p>
          <a:p>
            <a:pPr lvl="1"/>
            <a:r>
              <a:rPr lang="en-US" altLang="zh-CN" dirty="0">
                <a:latin typeface="Calibri" panose="020F0502020204030204" pitchFamily="34" charset="0"/>
                <a:ea typeface="Calibri" panose="020F0502020204030204" pitchFamily="34" charset="0"/>
                <a:cs typeface="Calibri" panose="020F0502020204030204" pitchFamily="34" charset="0"/>
              </a:rPr>
              <a:t>It is more than network latency due to the complexity of cloud-side processing</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A23C3100-2995-C3B5-877F-3866F1458CE7}"/>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a:t>
            </a:fld>
            <a:endParaRPr lang="en-US" dirty="0"/>
          </a:p>
        </p:txBody>
      </p:sp>
      <p:pic>
        <p:nvPicPr>
          <p:cNvPr id="4" name="图片 3">
            <a:extLst>
              <a:ext uri="{FF2B5EF4-FFF2-40B4-BE49-F238E27FC236}">
                <a16:creationId xmlns:a16="http://schemas.microsoft.com/office/drawing/2014/main" id="{D963C816-F36D-2D7D-B8AA-C586B56E0706}"/>
              </a:ext>
            </a:extLst>
          </p:cNvPr>
          <p:cNvPicPr>
            <a:picLocks noChangeAspect="1"/>
          </p:cNvPicPr>
          <p:nvPr/>
        </p:nvPicPr>
        <p:blipFill>
          <a:blip r:embed="rId3"/>
          <a:srcRect t="12469" b="13590"/>
          <a:stretch/>
        </p:blipFill>
        <p:spPr>
          <a:xfrm>
            <a:off x="2170421" y="3007994"/>
            <a:ext cx="2797753" cy="1551491"/>
          </a:xfrm>
          <a:prstGeom prst="rect">
            <a:avLst/>
          </a:prstGeom>
        </p:spPr>
      </p:pic>
      <p:pic>
        <p:nvPicPr>
          <p:cNvPr id="2050" name="Picture 2" descr="8 Best Cloud Gaming Apps That Can Run GTA 5 &amp; AAA Games In India">
            <a:extLst>
              <a:ext uri="{FF2B5EF4-FFF2-40B4-BE49-F238E27FC236}">
                <a16:creationId xmlns:a16="http://schemas.microsoft.com/office/drawing/2014/main" id="{2B13EE62-F8F8-3B9B-EE78-9158B44404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2257" y="3007993"/>
            <a:ext cx="2758206" cy="155149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CD42CFF-5B8A-FCB1-28BA-8D756243ED1A}"/>
              </a:ext>
            </a:extLst>
          </p:cNvPr>
          <p:cNvSpPr txBox="1"/>
          <p:nvPr/>
        </p:nvSpPr>
        <p:spPr>
          <a:xfrm>
            <a:off x="1240579" y="3583683"/>
            <a:ext cx="698685"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MCG</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4">
            <a:extLst>
              <a:ext uri="{FF2B5EF4-FFF2-40B4-BE49-F238E27FC236}">
                <a16:creationId xmlns:a16="http://schemas.microsoft.com/office/drawing/2014/main" id="{FC484C28-1DDF-1A1C-628C-8E93363F2698}"/>
              </a:ext>
            </a:extLst>
          </p:cNvPr>
          <p:cNvSpPr txBox="1"/>
          <p:nvPr/>
        </p:nvSpPr>
        <p:spPr>
          <a:xfrm>
            <a:off x="9223679" y="3583683"/>
            <a:ext cx="698685"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CCG</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783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60176-7F20-EA66-804C-A158B46E5E0B}"/>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2905E89-EE9F-3E13-C579-C7AD34F13176}"/>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Game Frame Interceptor</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145ECCE0-DE0C-6732-E95C-50F38B56BF7F}"/>
              </a:ext>
            </a:extLst>
          </p:cNvPr>
          <p:cNvSpPr>
            <a:spLocks noGrp="1"/>
          </p:cNvSpPr>
          <p:nvPr>
            <p:ph idx="1"/>
          </p:nvPr>
        </p:nvSpPr>
        <p:spPr>
          <a:xfrm>
            <a:off x="518532" y="1825625"/>
            <a:ext cx="11953884"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Core idea</a:t>
            </a:r>
          </a:p>
          <a:p>
            <a:pPr lvl="1"/>
            <a:r>
              <a:rPr lang="en-US" altLang="zh-CN" dirty="0">
                <a:latin typeface="Calibri" panose="020F0502020204030204" pitchFamily="34" charset="0"/>
                <a:ea typeface="Calibri" panose="020F0502020204030204" pitchFamily="34" charset="0"/>
                <a:cs typeface="Calibri" panose="020F0502020204030204" pitchFamily="34" charset="0"/>
              </a:rPr>
              <a:t>Leverage cross-layer information from both the guest OS and the host virtual GPU</a:t>
            </a:r>
          </a:p>
          <a:p>
            <a:pPr lvl="1"/>
            <a:r>
              <a:rPr lang="en-US" altLang="zh-CN" dirty="0">
                <a:latin typeface="Calibri" panose="020F0502020204030204" pitchFamily="34" charset="0"/>
                <a:ea typeface="Calibri" panose="020F0502020204030204" pitchFamily="34" charset="0"/>
                <a:cs typeface="Calibri" panose="020F0502020204030204" pitchFamily="34" charset="0"/>
              </a:rPr>
              <a:t>Intercept and forward </a:t>
            </a:r>
            <a:r>
              <a:rPr lang="en-US" altLang="zh-CN" i="1" dirty="0">
                <a:latin typeface="Calibri" panose="020F0502020204030204" pitchFamily="34" charset="0"/>
                <a:ea typeface="Calibri" panose="020F0502020204030204" pitchFamily="34" charset="0"/>
                <a:cs typeface="Calibri" panose="020F0502020204030204" pitchFamily="34" charset="0"/>
              </a:rPr>
              <a:t>handles </a:t>
            </a:r>
            <a:r>
              <a:rPr lang="en-US" altLang="zh-CN" dirty="0">
                <a:latin typeface="Calibri" panose="020F0502020204030204" pitchFamily="34" charset="0"/>
                <a:ea typeface="Calibri" panose="020F0502020204030204" pitchFamily="34" charset="0"/>
                <a:cs typeface="Calibri" panose="020F0502020204030204" pitchFamily="34" charset="0"/>
              </a:rPr>
              <a:t>(as opposed to the actual frame content)</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96311AC6-B75F-17F7-9854-26D3FC5305C1}"/>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30</a:t>
            </a:fld>
            <a:endParaRPr lang="en-US" dirty="0"/>
          </a:p>
        </p:txBody>
      </p:sp>
      <p:pic>
        <p:nvPicPr>
          <p:cNvPr id="4" name="图片 3">
            <a:extLst>
              <a:ext uri="{FF2B5EF4-FFF2-40B4-BE49-F238E27FC236}">
                <a16:creationId xmlns:a16="http://schemas.microsoft.com/office/drawing/2014/main" id="{618B528C-B011-E9F6-A552-5BE00CD43240}"/>
              </a:ext>
            </a:extLst>
          </p:cNvPr>
          <p:cNvPicPr>
            <a:picLocks noChangeAspect="1"/>
          </p:cNvPicPr>
          <p:nvPr/>
        </p:nvPicPr>
        <p:blipFill>
          <a:blip r:embed="rId3"/>
          <a:stretch>
            <a:fillRect/>
          </a:stretch>
        </p:blipFill>
        <p:spPr>
          <a:xfrm>
            <a:off x="6886272" y="3218715"/>
            <a:ext cx="4484160" cy="3433184"/>
          </a:xfrm>
          <a:prstGeom prst="rect">
            <a:avLst/>
          </a:prstGeom>
        </p:spPr>
      </p:pic>
      <p:sp>
        <p:nvSpPr>
          <p:cNvPr id="5" name="文本框 4">
            <a:extLst>
              <a:ext uri="{FF2B5EF4-FFF2-40B4-BE49-F238E27FC236}">
                <a16:creationId xmlns:a16="http://schemas.microsoft.com/office/drawing/2014/main" id="{93F87A06-D78B-F54B-14B5-E8CE0C933E8B}"/>
              </a:ext>
            </a:extLst>
          </p:cNvPr>
          <p:cNvSpPr txBox="1"/>
          <p:nvPr/>
        </p:nvSpPr>
        <p:spPr>
          <a:xfrm>
            <a:off x="4563128" y="4760382"/>
            <a:ext cx="2194325" cy="830997"/>
          </a:xfrm>
          <a:prstGeom prst="rect">
            <a:avLst/>
          </a:prstGeom>
          <a:noFill/>
        </p:spPr>
        <p:txBody>
          <a:bodyPr wrap="square">
            <a:spAutoFit/>
          </a:bodyPr>
          <a:lstStyle/>
          <a:p>
            <a:pPr algn="ctr"/>
            <a:r>
              <a:rPr lang="en-US" altLang="zh-CN" sz="2400" b="1" i="1" dirty="0">
                <a:solidFill>
                  <a:srgbClr val="0070C0"/>
                </a:solidFill>
                <a:latin typeface="Calibri" panose="020F0502020204030204" pitchFamily="34" charset="0"/>
                <a:ea typeface="Calibri" panose="020F0502020204030204" pitchFamily="34" charset="0"/>
                <a:cs typeface="Calibri" panose="020F0502020204030204" pitchFamily="34" charset="0"/>
              </a:rPr>
              <a:t>Capture game frames in place!</a:t>
            </a:r>
            <a:endParaRPr lang="zh-CN" altLang="en-US" sz="2400" b="1" i="1" dirty="0">
              <a:solidFill>
                <a:srgbClr val="0070C0"/>
              </a:solidFill>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870CB369-533F-1530-5616-A90494FB533F}"/>
              </a:ext>
            </a:extLst>
          </p:cNvPr>
          <p:cNvSpPr txBox="1"/>
          <p:nvPr/>
        </p:nvSpPr>
        <p:spPr>
          <a:xfrm>
            <a:off x="56867" y="3309872"/>
            <a:ext cx="7176051" cy="1200329"/>
          </a:xfrm>
          <a:prstGeom prst="rect">
            <a:avLst/>
          </a:prstGeom>
          <a:noFill/>
        </p:spPr>
        <p:txBody>
          <a:bodyPr wrap="square">
            <a:spAutoFit/>
          </a:bodyPr>
          <a:lstStyle/>
          <a:p>
            <a:pPr marL="742950" lvl="1" indent="-285750">
              <a:buFont typeface="Arial" panose="020B0604020202020204" pitchFamily="34" charset="0"/>
              <a:buChar char="•"/>
            </a:pPr>
            <a:r>
              <a:rPr lang="en-US" altLang="zh-CN" sz="2400" dirty="0">
                <a:solidFill>
                  <a:srgbClr val="0070C0"/>
                </a:solidFill>
                <a:latin typeface="Calibri" panose="020F0502020204030204" pitchFamily="34" charset="0"/>
                <a:ea typeface="Calibri" panose="020F0502020204030204" pitchFamily="34" charset="0"/>
                <a:cs typeface="Calibri" panose="020F0502020204030204" pitchFamily="34" charset="0"/>
              </a:rPr>
              <a:t>Stages 6-9 can be bypassed!</a:t>
            </a:r>
          </a:p>
          <a:p>
            <a:pPr marL="1200150" lvl="2" indent="-285750">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VSync2 (6), cloud-side layer composition (7)</a:t>
            </a:r>
          </a:p>
          <a:p>
            <a:pPr marL="1200150" lvl="2" indent="-285750">
              <a:buFont typeface="Arial" panose="020B0604020202020204" pitchFamily="34" charset="0"/>
              <a:buChar char="•"/>
            </a:pPr>
            <a:r>
              <a:rPr lang="en-US" altLang="zh-CN" sz="2400" dirty="0">
                <a:latin typeface="Calibri" panose="020F0502020204030204" pitchFamily="34" charset="0"/>
                <a:ea typeface="Calibri" panose="020F0502020204030204" pitchFamily="34" charset="0"/>
                <a:cs typeface="Calibri" panose="020F0502020204030204" pitchFamily="34" charset="0"/>
              </a:rPr>
              <a:t>VSync3 (8), virtual display (9)</a:t>
            </a:r>
          </a:p>
        </p:txBody>
      </p:sp>
    </p:spTree>
    <p:extLst>
      <p:ext uri="{BB962C8B-B14F-4D97-AF65-F5344CB8AC3E}">
        <p14:creationId xmlns:p14="http://schemas.microsoft.com/office/powerpoint/2010/main" val="1004362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EFAC5-44A2-B61C-3B55-8BB6379C424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682AC527-D3B8-60E3-3B75-7E70834A40EC}"/>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Remote </a:t>
            </a:r>
            <a:r>
              <a:rPr lang="en-US" altLang="zh-CN" sz="4000" b="1" dirty="0" err="1">
                <a:latin typeface="Calibri" panose="020F0502020204030204" pitchFamily="34" charset="0"/>
                <a:ea typeface="Calibri" panose="020F0502020204030204" pitchFamily="34" charset="0"/>
                <a:cs typeface="Calibri" panose="020F0502020204030204" pitchFamily="34" charset="0"/>
              </a:rPr>
              <a:t>VSync</a:t>
            </a:r>
            <a:r>
              <a:rPr lang="en-US" altLang="zh-CN" sz="4000" b="1" dirty="0">
                <a:latin typeface="Calibri" panose="020F0502020204030204" pitchFamily="34" charset="0"/>
                <a:ea typeface="Calibri" panose="020F0502020204030204" pitchFamily="34" charset="0"/>
                <a:cs typeface="Calibri" panose="020F0502020204030204" pitchFamily="34" charset="0"/>
              </a:rPr>
              <a:t> Coordinator</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32CA556E-DCBF-A8CA-70F9-F592B06A5037}"/>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Align the remaining 3 VSync events</a:t>
            </a:r>
          </a:p>
          <a:p>
            <a:r>
              <a:rPr lang="en-US" altLang="zh-CN" dirty="0">
                <a:latin typeface="Calibri" panose="020F0502020204030204" pitchFamily="34" charset="0"/>
                <a:ea typeface="Calibri" panose="020F0502020204030204" pitchFamily="34" charset="0"/>
                <a:cs typeface="Calibri" panose="020F0502020204030204" pitchFamily="34" charset="0"/>
              </a:rPr>
              <a:t>Proactively synchronize the timing of VSync1 with VSync5</a:t>
            </a:r>
          </a:p>
          <a:p>
            <a:r>
              <a:rPr lang="en-US" altLang="zh-CN" dirty="0">
                <a:latin typeface="Calibri" panose="020F0502020204030204" pitchFamily="34" charset="0"/>
                <a:ea typeface="Calibri" panose="020F0502020204030204" pitchFamily="34" charset="0"/>
                <a:cs typeface="Calibri" panose="020F0502020204030204" pitchFamily="34" charset="0"/>
              </a:rPr>
              <a:t>Reactively encode frames to avoid VSync4</a:t>
            </a:r>
          </a:p>
        </p:txBody>
      </p:sp>
      <p:sp>
        <p:nvSpPr>
          <p:cNvPr id="14" name="Slide Number Placeholder 7">
            <a:extLst>
              <a:ext uri="{FF2B5EF4-FFF2-40B4-BE49-F238E27FC236}">
                <a16:creationId xmlns:a16="http://schemas.microsoft.com/office/drawing/2014/main" id="{474E5AD7-890F-4E93-0516-E051B79A7870}"/>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31</a:t>
            </a:fld>
            <a:endParaRPr lang="en-US" dirty="0"/>
          </a:p>
        </p:txBody>
      </p:sp>
      <p:pic>
        <p:nvPicPr>
          <p:cNvPr id="5" name="图片 4">
            <a:extLst>
              <a:ext uri="{FF2B5EF4-FFF2-40B4-BE49-F238E27FC236}">
                <a16:creationId xmlns:a16="http://schemas.microsoft.com/office/drawing/2014/main" id="{B9682713-A0DF-DC37-81AC-AAA41F51CFF8}"/>
              </a:ext>
            </a:extLst>
          </p:cNvPr>
          <p:cNvPicPr>
            <a:picLocks noChangeAspect="1"/>
          </p:cNvPicPr>
          <p:nvPr/>
        </p:nvPicPr>
        <p:blipFill>
          <a:blip r:embed="rId3"/>
          <a:stretch>
            <a:fillRect/>
          </a:stretch>
        </p:blipFill>
        <p:spPr>
          <a:xfrm>
            <a:off x="3054824" y="3579965"/>
            <a:ext cx="6082351" cy="2972765"/>
          </a:xfrm>
          <a:prstGeom prst="rect">
            <a:avLst/>
          </a:prstGeom>
        </p:spPr>
      </p:pic>
    </p:spTree>
    <p:extLst>
      <p:ext uri="{BB962C8B-B14F-4D97-AF65-F5344CB8AC3E}">
        <p14:creationId xmlns:p14="http://schemas.microsoft.com/office/powerpoint/2010/main" val="2900929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E75F1-8081-6099-BE09-9E5B8D6C867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84AECE72-B68E-BF59-3B30-FDD451CAF98A}"/>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Remote </a:t>
            </a:r>
            <a:r>
              <a:rPr lang="en-US" altLang="zh-CN" sz="4000" b="1" dirty="0" err="1">
                <a:latin typeface="Calibri" panose="020F0502020204030204" pitchFamily="34" charset="0"/>
                <a:ea typeface="Calibri" panose="020F0502020204030204" pitchFamily="34" charset="0"/>
                <a:cs typeface="Calibri" panose="020F0502020204030204" pitchFamily="34" charset="0"/>
              </a:rPr>
              <a:t>VSync</a:t>
            </a:r>
            <a:r>
              <a:rPr lang="en-US" altLang="zh-CN" sz="4000" b="1" dirty="0">
                <a:latin typeface="Calibri" panose="020F0502020204030204" pitchFamily="34" charset="0"/>
                <a:ea typeface="Calibri" panose="020F0502020204030204" pitchFamily="34" charset="0"/>
                <a:cs typeface="Calibri" panose="020F0502020204030204" pitchFamily="34" charset="0"/>
              </a:rPr>
              <a:t> Coordinator</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6001C547-3430-9BA1-556C-0C9E7DC7F0DE}"/>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VSync alignment requires predicting latencies between VSync1 and VSync5</a:t>
            </a:r>
          </a:p>
          <a:p>
            <a:pPr lvl="1"/>
            <a:r>
              <a:rPr lang="en-US" altLang="zh-CN" dirty="0">
                <a:latin typeface="Calibri" panose="020F0502020204030204" pitchFamily="34" charset="0"/>
                <a:ea typeface="Calibri" panose="020F0502020204030204" pitchFamily="34" charset="0"/>
                <a:cs typeface="Calibri" panose="020F0502020204030204" pitchFamily="34" charset="0"/>
              </a:rPr>
              <a:t>4 Stages: game rendering, frame encoding, network transmission, and frame decoding</a:t>
            </a:r>
          </a:p>
        </p:txBody>
      </p:sp>
      <p:sp>
        <p:nvSpPr>
          <p:cNvPr id="14" name="Slide Number Placeholder 7">
            <a:extLst>
              <a:ext uri="{FF2B5EF4-FFF2-40B4-BE49-F238E27FC236}">
                <a16:creationId xmlns:a16="http://schemas.microsoft.com/office/drawing/2014/main" id="{00C4AB70-7292-1486-2AEA-FC17930258C9}"/>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32</a:t>
            </a:fld>
            <a:endParaRPr lang="en-US" dirty="0"/>
          </a:p>
        </p:txBody>
      </p:sp>
    </p:spTree>
    <p:extLst>
      <p:ext uri="{BB962C8B-B14F-4D97-AF65-F5344CB8AC3E}">
        <p14:creationId xmlns:p14="http://schemas.microsoft.com/office/powerpoint/2010/main" val="1823594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8DD8-34FB-FE02-C63A-E1A4FFBF272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E835C8EA-0D38-7762-D00D-5E4434037E81}"/>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Remote </a:t>
            </a:r>
            <a:r>
              <a:rPr lang="en-US" altLang="zh-CN" sz="4000" b="1" dirty="0" err="1">
                <a:latin typeface="Calibri" panose="020F0502020204030204" pitchFamily="34" charset="0"/>
                <a:ea typeface="Calibri" panose="020F0502020204030204" pitchFamily="34" charset="0"/>
                <a:cs typeface="Calibri" panose="020F0502020204030204" pitchFamily="34" charset="0"/>
              </a:rPr>
              <a:t>VSync</a:t>
            </a:r>
            <a:r>
              <a:rPr lang="en-US" altLang="zh-CN" sz="4000" b="1" dirty="0">
                <a:latin typeface="Calibri" panose="020F0502020204030204" pitchFamily="34" charset="0"/>
                <a:ea typeface="Calibri" panose="020F0502020204030204" pitchFamily="34" charset="0"/>
                <a:cs typeface="Calibri" panose="020F0502020204030204" pitchFamily="34" charset="0"/>
              </a:rPr>
              <a:t> Coordinator</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AE67E51F-26E4-2713-60DC-27D313524300}"/>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VSync alignment requires predicting latencies between VSync1 and VSync5</a:t>
            </a:r>
          </a:p>
          <a:p>
            <a:pPr lvl="1"/>
            <a:r>
              <a:rPr lang="en-US" altLang="zh-CN" dirty="0">
                <a:latin typeface="Calibri" panose="020F0502020204030204" pitchFamily="34" charset="0"/>
                <a:ea typeface="Calibri" panose="020F0502020204030204" pitchFamily="34" charset="0"/>
                <a:cs typeface="Calibri" panose="020F0502020204030204" pitchFamily="34" charset="0"/>
              </a:rPr>
              <a:t>4 Stages: game rendering, frame encoding, network transmission, and frame decoding</a:t>
            </a:r>
          </a:p>
          <a:p>
            <a:pPr lvl="1"/>
            <a:r>
              <a:rPr lang="en-US" altLang="zh-CN" dirty="0">
                <a:latin typeface="Calibri" panose="020F0502020204030204" pitchFamily="34" charset="0"/>
                <a:ea typeface="Calibri" panose="020F0502020204030204" pitchFamily="34" charset="0"/>
                <a:cs typeface="Calibri" panose="020F0502020204030204" pitchFamily="34" charset="0"/>
              </a:rPr>
              <a:t>The latency of each stage can be independently forecast as a time series</a:t>
            </a:r>
          </a:p>
          <a:p>
            <a:pPr lvl="1"/>
            <a:r>
              <a:rPr lang="en-US" altLang="zh-CN" dirty="0">
                <a:latin typeface="Calibri" panose="020F0502020204030204" pitchFamily="34" charset="0"/>
                <a:ea typeface="Calibri" panose="020F0502020204030204" pitchFamily="34" charset="0"/>
                <a:cs typeface="Calibri" panose="020F0502020204030204" pitchFamily="34" charset="0"/>
              </a:rPr>
              <a:t>Summing independent forecasts makes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highly biased results </a:t>
            </a:r>
            <a:r>
              <a:rPr lang="en-US" altLang="zh-CN" dirty="0">
                <a:latin typeface="Calibri" panose="020F0502020204030204" pitchFamily="34" charset="0"/>
                <a:ea typeface="Calibri" panose="020F0502020204030204" pitchFamily="34" charset="0"/>
                <a:cs typeface="Calibri" panose="020F0502020204030204" pitchFamily="34" charset="0"/>
              </a:rPr>
              <a:t>due to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error propagation</a:t>
            </a:r>
          </a:p>
        </p:txBody>
      </p:sp>
      <p:sp>
        <p:nvSpPr>
          <p:cNvPr id="14" name="Slide Number Placeholder 7">
            <a:extLst>
              <a:ext uri="{FF2B5EF4-FFF2-40B4-BE49-F238E27FC236}">
                <a16:creationId xmlns:a16="http://schemas.microsoft.com/office/drawing/2014/main" id="{6901483E-3070-B20F-BDC6-03BA492FB5EF}"/>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33</a:t>
            </a:fld>
            <a:endParaRPr lang="en-US" dirty="0"/>
          </a:p>
        </p:txBody>
      </p:sp>
    </p:spTree>
    <p:extLst>
      <p:ext uri="{BB962C8B-B14F-4D97-AF65-F5344CB8AC3E}">
        <p14:creationId xmlns:p14="http://schemas.microsoft.com/office/powerpoint/2010/main" val="2997845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AC9EE-7AE0-D06F-DD1D-A003DC146A1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8508AC2-534D-8DEF-8C39-60E13D56587D}"/>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Remote </a:t>
            </a:r>
            <a:r>
              <a:rPr lang="en-US" altLang="zh-CN" sz="4000" b="1" dirty="0" err="1">
                <a:latin typeface="Calibri" panose="020F0502020204030204" pitchFamily="34" charset="0"/>
                <a:ea typeface="Calibri" panose="020F0502020204030204" pitchFamily="34" charset="0"/>
                <a:cs typeface="Calibri" panose="020F0502020204030204" pitchFamily="34" charset="0"/>
              </a:rPr>
              <a:t>VSync</a:t>
            </a:r>
            <a:r>
              <a:rPr lang="en-US" altLang="zh-CN" sz="4000" b="1" dirty="0">
                <a:latin typeface="Calibri" panose="020F0502020204030204" pitchFamily="34" charset="0"/>
                <a:ea typeface="Calibri" panose="020F0502020204030204" pitchFamily="34" charset="0"/>
                <a:cs typeface="Calibri" panose="020F0502020204030204" pitchFamily="34" charset="0"/>
              </a:rPr>
              <a:t> Coordinator</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ED1DD4C3-A788-DFFE-E71D-254D14D031D8}"/>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VSync alignment requires predicting latencies between VSync1 and VSync5</a:t>
            </a:r>
          </a:p>
          <a:p>
            <a:pPr lvl="1"/>
            <a:r>
              <a:rPr lang="en-US" altLang="zh-CN" dirty="0">
                <a:latin typeface="Calibri" panose="020F0502020204030204" pitchFamily="34" charset="0"/>
                <a:ea typeface="Calibri" panose="020F0502020204030204" pitchFamily="34" charset="0"/>
                <a:cs typeface="Calibri" panose="020F0502020204030204" pitchFamily="34" charset="0"/>
              </a:rPr>
              <a:t>4 Stages: game rendering, frame encoding, network transmission, and frame decoding</a:t>
            </a:r>
          </a:p>
          <a:p>
            <a:pPr lvl="1"/>
            <a:r>
              <a:rPr lang="en-US" altLang="zh-CN" dirty="0">
                <a:latin typeface="Calibri" panose="020F0502020204030204" pitchFamily="34" charset="0"/>
                <a:ea typeface="Calibri" panose="020F0502020204030204" pitchFamily="34" charset="0"/>
                <a:cs typeface="Calibri" panose="020F0502020204030204" pitchFamily="34" charset="0"/>
              </a:rPr>
              <a:t>The latency of each stage can be independently forecast as a time series</a:t>
            </a:r>
          </a:p>
          <a:p>
            <a:pPr lvl="1"/>
            <a:r>
              <a:rPr lang="en-US" altLang="zh-CN" dirty="0">
                <a:latin typeface="Calibri" panose="020F0502020204030204" pitchFamily="34" charset="0"/>
                <a:ea typeface="Calibri" panose="020F0502020204030204" pitchFamily="34" charset="0"/>
                <a:cs typeface="Calibri" panose="020F0502020204030204" pitchFamily="34" charset="0"/>
              </a:rPr>
              <a:t>Summing independent forecasts makes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highly biased results </a:t>
            </a:r>
            <a:r>
              <a:rPr lang="en-US" altLang="zh-CN" dirty="0">
                <a:latin typeface="Calibri" panose="020F0502020204030204" pitchFamily="34" charset="0"/>
                <a:ea typeface="Calibri" panose="020F0502020204030204" pitchFamily="34" charset="0"/>
                <a:cs typeface="Calibri" panose="020F0502020204030204" pitchFamily="34" charset="0"/>
              </a:rPr>
              <a:t>due to </a:t>
            </a:r>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error propagation</a:t>
            </a:r>
          </a:p>
          <a:p>
            <a:pPr lvl="1"/>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Key insight: </a:t>
            </a:r>
          </a:p>
          <a:p>
            <a:pPr lvl="2"/>
            <a:r>
              <a:rPr lang="en-US" altLang="zh-CN" dirty="0">
                <a:latin typeface="Calibri" panose="020F0502020204030204" pitchFamily="34" charset="0"/>
                <a:ea typeface="Calibri" panose="020F0502020204030204" pitchFamily="34" charset="0"/>
                <a:cs typeface="Calibri" panose="020F0502020204030204" pitchFamily="34" charset="0"/>
              </a:rPr>
              <a:t>The stages have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latent correlations </a:t>
            </a:r>
            <a:r>
              <a:rPr lang="en-US" altLang="zh-CN" dirty="0">
                <a:latin typeface="Calibri" panose="020F0502020204030204" pitchFamily="34" charset="0"/>
                <a:ea typeface="Calibri" panose="020F0502020204030204" pitchFamily="34" charset="0"/>
                <a:cs typeface="Calibri" panose="020F0502020204030204" pitchFamily="34" charset="0"/>
              </a:rPr>
              <a:t>and their latencies can be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hierarchically organized</a:t>
            </a:r>
          </a:p>
          <a:p>
            <a:pPr lvl="2"/>
            <a:r>
              <a:rPr lang="en-US" altLang="zh-CN" dirty="0">
                <a:latin typeface="Calibri" panose="020F0502020204030204" pitchFamily="34" charset="0"/>
                <a:ea typeface="Calibri" panose="020F0502020204030204" pitchFamily="34" charset="0"/>
                <a:cs typeface="Calibri" panose="020F0502020204030204" pitchFamily="34" charset="0"/>
              </a:rPr>
              <a:t>Refer to the paper for details of Hierarchical Time Series Forecasting</a:t>
            </a:r>
          </a:p>
        </p:txBody>
      </p:sp>
      <p:sp>
        <p:nvSpPr>
          <p:cNvPr id="14" name="Slide Number Placeholder 7">
            <a:extLst>
              <a:ext uri="{FF2B5EF4-FFF2-40B4-BE49-F238E27FC236}">
                <a16:creationId xmlns:a16="http://schemas.microsoft.com/office/drawing/2014/main" id="{1C6000D7-13DA-56EC-1800-CEA02A331974}"/>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34</a:t>
            </a:fld>
            <a:endParaRPr lang="en-US" dirty="0"/>
          </a:p>
        </p:txBody>
      </p:sp>
      <p:pic>
        <p:nvPicPr>
          <p:cNvPr id="5" name="图片 4">
            <a:extLst>
              <a:ext uri="{FF2B5EF4-FFF2-40B4-BE49-F238E27FC236}">
                <a16:creationId xmlns:a16="http://schemas.microsoft.com/office/drawing/2014/main" id="{045510F6-7451-8CB4-B892-75D2A0E5C0D4}"/>
              </a:ext>
            </a:extLst>
          </p:cNvPr>
          <p:cNvPicPr>
            <a:picLocks noChangeAspect="1"/>
          </p:cNvPicPr>
          <p:nvPr/>
        </p:nvPicPr>
        <p:blipFill>
          <a:blip r:embed="rId3"/>
          <a:stretch>
            <a:fillRect/>
          </a:stretch>
        </p:blipFill>
        <p:spPr>
          <a:xfrm>
            <a:off x="3627863" y="4740169"/>
            <a:ext cx="4936273" cy="1985314"/>
          </a:xfrm>
          <a:prstGeom prst="rect">
            <a:avLst/>
          </a:prstGeom>
        </p:spPr>
      </p:pic>
      <p:sp>
        <p:nvSpPr>
          <p:cNvPr id="6" name="文本框 5">
            <a:extLst>
              <a:ext uri="{FF2B5EF4-FFF2-40B4-BE49-F238E27FC236}">
                <a16:creationId xmlns:a16="http://schemas.microsoft.com/office/drawing/2014/main" id="{3A1732A6-7EA7-72D5-0863-2EC28EE25A12}"/>
              </a:ext>
            </a:extLst>
          </p:cNvPr>
          <p:cNvSpPr txBox="1"/>
          <p:nvPr/>
        </p:nvSpPr>
        <p:spPr>
          <a:xfrm>
            <a:off x="8397065" y="5142162"/>
            <a:ext cx="2194325" cy="707886"/>
          </a:xfrm>
          <a:prstGeom prst="rect">
            <a:avLst/>
          </a:prstGeom>
          <a:noFill/>
        </p:spPr>
        <p:txBody>
          <a:bodyPr wrap="square">
            <a:spAutoFit/>
          </a:bodyPr>
          <a:lstStyle/>
          <a:p>
            <a:pPr algn="ctr"/>
            <a:r>
              <a:rPr lang="en-US" altLang="zh-CN" sz="2000" b="1" i="1" dirty="0">
                <a:solidFill>
                  <a:srgbClr val="0070C0"/>
                </a:solidFill>
                <a:latin typeface="Calibri" panose="020F0502020204030204" pitchFamily="34" charset="0"/>
                <a:ea typeface="Calibri" panose="020F0502020204030204" pitchFamily="34" charset="0"/>
                <a:cs typeface="Calibri" panose="020F0502020204030204" pitchFamily="34" charset="0"/>
              </a:rPr>
              <a:t>Hierarchical Time Series Forecasting</a:t>
            </a:r>
            <a:endParaRPr lang="zh-CN" altLang="en-US" sz="2000" b="1" i="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1635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FB17F-56C5-2DBD-C6F7-8E5CC8C8F0CF}"/>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9F24F78-4C0D-2704-B74B-7ABC8B884CEC}"/>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Remote </a:t>
            </a:r>
            <a:r>
              <a:rPr lang="en-US" altLang="zh-CN" sz="4000" b="1" dirty="0" err="1">
                <a:latin typeface="Calibri" panose="020F0502020204030204" pitchFamily="34" charset="0"/>
                <a:ea typeface="Calibri" panose="020F0502020204030204" pitchFamily="34" charset="0"/>
                <a:cs typeface="Calibri" panose="020F0502020204030204" pitchFamily="34" charset="0"/>
              </a:rPr>
              <a:t>VSync</a:t>
            </a:r>
            <a:r>
              <a:rPr lang="en-US" altLang="zh-CN" sz="4000" b="1" dirty="0">
                <a:latin typeface="Calibri" panose="020F0502020204030204" pitchFamily="34" charset="0"/>
                <a:ea typeface="Calibri" panose="020F0502020204030204" pitchFamily="34" charset="0"/>
                <a:cs typeface="Calibri" panose="020F0502020204030204" pitchFamily="34" charset="0"/>
              </a:rPr>
              <a:t> Coordinator</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F776BC1B-A586-8D3F-2A50-6BA2D75A888F}"/>
              </a:ext>
            </a:extLst>
          </p:cNvPr>
          <p:cNvSpPr>
            <a:spLocks noGrp="1"/>
          </p:cNvSpPr>
          <p:nvPr>
            <p:ph idx="1"/>
          </p:nvPr>
        </p:nvSpPr>
        <p:spPr>
          <a:xfrm>
            <a:off x="518534" y="1825625"/>
            <a:ext cx="11166148"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Synergetic VSync Alignment for VSync1</a:t>
            </a:r>
          </a:p>
          <a:p>
            <a:pPr lvl="1"/>
            <a:r>
              <a:rPr lang="en-US" altLang="zh-CN" dirty="0">
                <a:latin typeface="Calibri" panose="020F0502020204030204" pitchFamily="34" charset="0"/>
                <a:ea typeface="Calibri" panose="020F0502020204030204" pitchFamily="34" charset="0"/>
                <a:cs typeface="Calibri" panose="020F0502020204030204" pitchFamily="34" charset="0"/>
              </a:rPr>
              <a:t>Adjust the timing of VSync1 by blocking game rendering in the virtual GPU</a:t>
            </a:r>
          </a:p>
          <a:p>
            <a:pPr lvl="1"/>
            <a:r>
              <a:rPr lang="en-US" altLang="zh-CN" dirty="0">
                <a:latin typeface="Calibri" panose="020F0502020204030204" pitchFamily="34" charset="0"/>
                <a:ea typeface="Calibri" panose="020F0502020204030204" pitchFamily="34" charset="0"/>
                <a:cs typeface="Calibri" panose="020F0502020204030204" pitchFamily="34" charset="0"/>
              </a:rPr>
              <a:t>Use Monte Carlo sampling to </a:t>
            </a:r>
            <a:r>
              <a:rPr lang="en-US" altLang="zh-CN" b="1" dirty="0">
                <a:latin typeface="Calibri" panose="020F0502020204030204" pitchFamily="34" charset="0"/>
                <a:ea typeface="Calibri" panose="020F0502020204030204" pitchFamily="34" charset="0"/>
                <a:cs typeface="Calibri" panose="020F0502020204030204" pitchFamily="34" charset="0"/>
              </a:rPr>
              <a:t>minimize the delay expectation of n future frames </a:t>
            </a:r>
            <a:r>
              <a:rPr lang="en-US" altLang="zh-CN" dirty="0">
                <a:latin typeface="Calibri" panose="020F0502020204030204" pitchFamily="34" charset="0"/>
                <a:ea typeface="Calibri" panose="020F0502020204030204" pitchFamily="34" charset="0"/>
                <a:cs typeface="Calibri" panose="020F0502020204030204" pitchFamily="34" charset="0"/>
              </a:rPr>
              <a:t>in the pipeline, where n equals the forecast horizon</a:t>
            </a:r>
          </a:p>
          <a:p>
            <a:pPr lvl="1"/>
            <a:r>
              <a:rPr lang="en-US" altLang="zh-CN" dirty="0">
                <a:latin typeface="Calibri" panose="020F0502020204030204" pitchFamily="34" charset="0"/>
                <a:ea typeface="Calibri" panose="020F0502020204030204" pitchFamily="34" charset="0"/>
                <a:cs typeface="Calibri" panose="020F0502020204030204" pitchFamily="34" charset="0"/>
              </a:rPr>
              <a:t>Make part of inputs processed ahead of schedule</a:t>
            </a:r>
          </a:p>
        </p:txBody>
      </p:sp>
      <p:sp>
        <p:nvSpPr>
          <p:cNvPr id="14" name="Slide Number Placeholder 7">
            <a:extLst>
              <a:ext uri="{FF2B5EF4-FFF2-40B4-BE49-F238E27FC236}">
                <a16:creationId xmlns:a16="http://schemas.microsoft.com/office/drawing/2014/main" id="{34C69D6A-A5B4-C3DC-4C85-A0633FB5F360}"/>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35</a:t>
            </a:fld>
            <a:endParaRPr lang="en-US" dirty="0"/>
          </a:p>
        </p:txBody>
      </p:sp>
      <p:pic>
        <p:nvPicPr>
          <p:cNvPr id="6" name="图片 5">
            <a:extLst>
              <a:ext uri="{FF2B5EF4-FFF2-40B4-BE49-F238E27FC236}">
                <a16:creationId xmlns:a16="http://schemas.microsoft.com/office/drawing/2014/main" id="{97916790-779B-EE5D-6D26-E18D080D1947}"/>
              </a:ext>
            </a:extLst>
          </p:cNvPr>
          <p:cNvPicPr>
            <a:picLocks noChangeAspect="1"/>
          </p:cNvPicPr>
          <p:nvPr/>
        </p:nvPicPr>
        <p:blipFill>
          <a:blip r:embed="rId3"/>
          <a:stretch>
            <a:fillRect/>
          </a:stretch>
        </p:blipFill>
        <p:spPr>
          <a:xfrm>
            <a:off x="3154259" y="3831310"/>
            <a:ext cx="6082351" cy="2972765"/>
          </a:xfrm>
          <a:prstGeom prst="rect">
            <a:avLst/>
          </a:prstGeom>
        </p:spPr>
      </p:pic>
    </p:spTree>
    <p:extLst>
      <p:ext uri="{BB962C8B-B14F-4D97-AF65-F5344CB8AC3E}">
        <p14:creationId xmlns:p14="http://schemas.microsoft.com/office/powerpoint/2010/main" val="3055681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D767B-E898-7AF2-C63B-ECFDDD06F1D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A60910B-B46D-19B2-519F-B6FDABCF7E14}"/>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Remote </a:t>
            </a:r>
            <a:r>
              <a:rPr lang="en-US" altLang="zh-CN" sz="4000" b="1" dirty="0" err="1">
                <a:latin typeface="Calibri" panose="020F0502020204030204" pitchFamily="34" charset="0"/>
                <a:ea typeface="Calibri" panose="020F0502020204030204" pitchFamily="34" charset="0"/>
                <a:cs typeface="Calibri" panose="020F0502020204030204" pitchFamily="34" charset="0"/>
              </a:rPr>
              <a:t>VSync</a:t>
            </a:r>
            <a:r>
              <a:rPr lang="en-US" altLang="zh-CN" sz="4000" b="1" dirty="0">
                <a:latin typeface="Calibri" panose="020F0502020204030204" pitchFamily="34" charset="0"/>
                <a:ea typeface="Calibri" panose="020F0502020204030204" pitchFamily="34" charset="0"/>
                <a:cs typeface="Calibri" panose="020F0502020204030204" pitchFamily="34" charset="0"/>
              </a:rPr>
              <a:t> Coordinator</a:t>
            </a:r>
            <a:endParaRPr lang="zh-CN" altLang="en-US" sz="4000" b="1"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DF4FE00D-456C-FF91-5BCA-0AFCF3065805}"/>
                  </a:ext>
                </a:extLst>
              </p:cNvPr>
              <p:cNvSpPr>
                <a:spLocks noGrp="1"/>
              </p:cNvSpPr>
              <p:nvPr>
                <p:ph idx="1"/>
              </p:nvPr>
            </p:nvSpPr>
            <p:spPr>
              <a:xfrm>
                <a:off x="518534" y="1825625"/>
                <a:ext cx="11353800"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Synergetic VSync Alignment for VSync4</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Core idea: </a:t>
                </a:r>
                <a:r>
                  <a:rPr lang="en-US" altLang="zh-CN" dirty="0">
                    <a:latin typeface="Calibri" panose="020F0502020204030204" pitchFamily="34" charset="0"/>
                    <a:ea typeface="Calibri" panose="020F0502020204030204" pitchFamily="34" charset="0"/>
                    <a:cs typeface="Calibri" panose="020F0502020204030204" pitchFamily="34" charset="0"/>
                  </a:rPr>
                  <a:t>decouple frame encoding from VSync4 events to </a:t>
                </a:r>
                <a:r>
                  <a:rPr lang="en-US" altLang="zh-CN" b="1" i="1" dirty="0">
                    <a:solidFill>
                      <a:srgbClr val="0070C0"/>
                    </a:solidFill>
                    <a:latin typeface="Calibri" panose="020F0502020204030204" pitchFamily="34" charset="0"/>
                    <a:ea typeface="Calibri" panose="020F0502020204030204" pitchFamily="34" charset="0"/>
                    <a:cs typeface="Calibri" panose="020F0502020204030204" pitchFamily="34" charset="0"/>
                  </a:rPr>
                  <a:t>reactively</a:t>
                </a:r>
                <a:r>
                  <a:rPr lang="en-US" altLang="zh-CN"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en-US" altLang="zh-CN" dirty="0">
                    <a:latin typeface="Calibri" panose="020F0502020204030204" pitchFamily="34" charset="0"/>
                    <a:ea typeface="Calibri" panose="020F0502020204030204" pitchFamily="34" charset="0"/>
                    <a:cs typeface="Calibri" panose="020F0502020204030204" pitchFamily="34" charset="0"/>
                  </a:rPr>
                  <a:t>encode ready-to-consume frames in time</a:t>
                </a:r>
              </a:p>
              <a:p>
                <a:pPr lvl="1"/>
                <a:r>
                  <a:rPr lang="en-US" altLang="zh-CN" dirty="0">
                    <a:latin typeface="Calibri" panose="020F0502020204030204" pitchFamily="34" charset="0"/>
                    <a:ea typeface="Calibri" panose="020F0502020204030204" pitchFamily="34" charset="0"/>
                    <a:cs typeface="Calibri" panose="020F0502020204030204" pitchFamily="34" charset="0"/>
                  </a:rPr>
                  <a:t>When the cloud-side game frame rate </a:t>
                </a:r>
                <a14:m>
                  <m:oMath xmlns:m="http://schemas.openxmlformats.org/officeDocument/2006/math">
                    <m:r>
                      <a:rPr lang="en-US" altLang="zh-CN" i="1" smtClean="0">
                        <a:latin typeface="Cambria Math" panose="02040503050406030204" pitchFamily="18" charset="0"/>
                        <a:ea typeface="Cambria Math" panose="02040503050406030204" pitchFamily="18" charset="0"/>
                        <a:cs typeface="Calibri" panose="020F0502020204030204" pitchFamily="34" charset="0"/>
                      </a:rPr>
                      <m:t>≤</m:t>
                    </m:r>
                  </m:oMath>
                </a14:m>
                <a:r>
                  <a:rPr lang="en-US" altLang="zh-CN" dirty="0">
                    <a:latin typeface="Calibri" panose="020F0502020204030204" pitchFamily="34" charset="0"/>
                    <a:ea typeface="Calibri" panose="020F0502020204030204" pitchFamily="34" charset="0"/>
                    <a:cs typeface="Calibri" panose="020F0502020204030204" pitchFamily="34" charset="0"/>
                  </a:rPr>
                  <a:t> the client-side video frame rate</a:t>
                </a:r>
              </a:p>
              <a:p>
                <a:pPr lvl="2"/>
                <a:r>
                  <a:rPr lang="en-US" altLang="zh-CN" dirty="0">
                    <a:latin typeface="Calibri" panose="020F0502020204030204" pitchFamily="34" charset="0"/>
                    <a:ea typeface="Calibri" panose="020F0502020204030204" pitchFamily="34" charset="0"/>
                    <a:cs typeface="Calibri" panose="020F0502020204030204" pitchFamily="34" charset="0"/>
                  </a:rPr>
                  <a:t>All produced game frames need to be encoded for streaming</a:t>
                </a:r>
              </a:p>
              <a:p>
                <a:pPr lvl="1"/>
                <a:r>
                  <a:rPr lang="en-US" altLang="zh-CN" dirty="0">
                    <a:latin typeface="Calibri" panose="020F0502020204030204" pitchFamily="34" charset="0"/>
                    <a:ea typeface="Calibri" panose="020F0502020204030204" pitchFamily="34" charset="0"/>
                    <a:cs typeface="Calibri" panose="020F0502020204030204" pitchFamily="34" charset="0"/>
                  </a:rPr>
                  <a:t>When the cloud-side game frame rate </a:t>
                </a:r>
                <a14:m>
                  <m:oMath xmlns:m="http://schemas.openxmlformats.org/officeDocument/2006/math">
                    <m:r>
                      <a:rPr lang="en-US" altLang="zh-CN" b="0" i="1" smtClean="0">
                        <a:latin typeface="Cambria Math" panose="02040503050406030204" pitchFamily="18" charset="0"/>
                        <a:ea typeface="Calibri" panose="020F0502020204030204" pitchFamily="34" charset="0"/>
                        <a:cs typeface="Calibri" panose="020F0502020204030204" pitchFamily="34" charset="0"/>
                      </a:rPr>
                      <m:t>&gt;</m:t>
                    </m:r>
                  </m:oMath>
                </a14:m>
                <a:r>
                  <a:rPr lang="en-US" altLang="zh-CN" dirty="0">
                    <a:latin typeface="Calibri" panose="020F0502020204030204" pitchFamily="34" charset="0"/>
                    <a:ea typeface="Calibri" panose="020F0502020204030204" pitchFamily="34" charset="0"/>
                    <a:cs typeface="Calibri" panose="020F0502020204030204" pitchFamily="34" charset="0"/>
                  </a:rPr>
                  <a:t> the client-side video frame rate</a:t>
                </a:r>
              </a:p>
              <a:p>
                <a:pPr lvl="2"/>
                <a:r>
                  <a:rPr lang="en-US" altLang="zh-CN" dirty="0">
                    <a:latin typeface="Calibri" panose="020F0502020204030204" pitchFamily="34" charset="0"/>
                    <a:ea typeface="Calibri" panose="020F0502020204030204" pitchFamily="34" charset="0"/>
                    <a:cs typeface="Calibri" panose="020F0502020204030204" pitchFamily="34" charset="0"/>
                  </a:rPr>
                  <a:t>The forecasts are used to determine whether the encoder should encode or drop a game frame</a:t>
                </a:r>
              </a:p>
              <a:p>
                <a:pPr lvl="2"/>
                <a:r>
                  <a:rPr lang="en-US" altLang="zh-CN" dirty="0">
                    <a:latin typeface="Calibri" panose="020F0502020204030204" pitchFamily="34" charset="0"/>
                    <a:ea typeface="Calibri" panose="020F0502020204030204" pitchFamily="34" charset="0"/>
                    <a:cs typeface="Calibri" panose="020F0502020204030204" pitchFamily="34" charset="0"/>
                  </a:rPr>
                  <a:t>When a new game frame </a:t>
                </a:r>
                <a14:m>
                  <m:oMath xmlns:m="http://schemas.openxmlformats.org/officeDocument/2006/math">
                    <m:sSub>
                      <m:sSubPr>
                        <m:ctrlPr>
                          <a:rPr lang="en-US" altLang="zh-CN" b="0" i="1" dirty="0"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i="1" dirty="0" smtClean="0">
                            <a:latin typeface="Cambria Math" panose="02040503050406030204" pitchFamily="18" charset="0"/>
                            <a:ea typeface="Calibri" panose="020F0502020204030204" pitchFamily="34" charset="0"/>
                            <a:cs typeface="Calibri" panose="020F0502020204030204" pitchFamily="34" charset="0"/>
                          </a:rPr>
                          <m:t>𝐹</m:t>
                        </m:r>
                      </m:e>
                      <m:sub>
                        <m:r>
                          <a:rPr lang="en-US" altLang="zh-CN" i="1" dirty="0" smtClean="0">
                            <a:latin typeface="Cambria Math" panose="02040503050406030204" pitchFamily="18" charset="0"/>
                            <a:ea typeface="Calibri" panose="020F0502020204030204" pitchFamily="34" charset="0"/>
                            <a:cs typeface="Calibri" panose="020F0502020204030204" pitchFamily="34" charset="0"/>
                          </a:rPr>
                          <m:t>𝑖</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 arrives at </a:t>
                </a:r>
                <a14:m>
                  <m:oMath xmlns:m="http://schemas.openxmlformats.org/officeDocument/2006/math">
                    <m:sSub>
                      <m:sSubPr>
                        <m:ctrlPr>
                          <a:rPr lang="en-US" altLang="zh-CN" i="1" dirty="0">
                            <a:latin typeface="Cambria Math" panose="02040503050406030204" pitchFamily="18" charset="0"/>
                            <a:ea typeface="Calibri" panose="020F0502020204030204" pitchFamily="34" charset="0"/>
                            <a:cs typeface="Calibri" panose="020F0502020204030204" pitchFamily="34" charset="0"/>
                          </a:rPr>
                        </m:ctrlPr>
                      </m:sSubPr>
                      <m:e>
                        <m:r>
                          <a:rPr lang="en-US" altLang="zh-CN" b="0" i="1" dirty="0" smtClean="0">
                            <a:latin typeface="Cambria Math" panose="02040503050406030204" pitchFamily="18" charset="0"/>
                            <a:ea typeface="Calibri" panose="020F0502020204030204" pitchFamily="34" charset="0"/>
                            <a:cs typeface="Calibri" panose="020F0502020204030204" pitchFamily="34" charset="0"/>
                          </a:rPr>
                          <m:t>𝑇</m:t>
                        </m:r>
                      </m:e>
                      <m:sub>
                        <m:r>
                          <a:rPr lang="en-US" altLang="zh-CN" i="1" dirty="0">
                            <a:latin typeface="Cambria Math" panose="02040503050406030204" pitchFamily="18" charset="0"/>
                            <a:ea typeface="Calibri" panose="020F0502020204030204" pitchFamily="34" charset="0"/>
                            <a:cs typeface="Calibri" panose="020F0502020204030204" pitchFamily="34" charset="0"/>
                          </a:rPr>
                          <m:t>𝑖</m:t>
                        </m:r>
                      </m:sub>
                    </m:sSub>
                  </m:oMath>
                </a14:m>
                <a:r>
                  <a:rPr lang="en-US" altLang="zh-CN" dirty="0">
                    <a:latin typeface="Calibri" panose="020F0502020204030204" pitchFamily="34" charset="0"/>
                    <a:ea typeface="Calibri" panose="020F0502020204030204" pitchFamily="34" charset="0"/>
                    <a:cs typeface="Calibri" panose="020F0502020204030204" pitchFamily="34" charset="0"/>
                  </a:rPr>
                  <a:t>:</a:t>
                </a:r>
              </a:p>
            </p:txBody>
          </p:sp>
        </mc:Choice>
        <mc:Fallback xmlns="">
          <p:sp>
            <p:nvSpPr>
              <p:cNvPr id="3" name="内容占位符 2">
                <a:extLst>
                  <a:ext uri="{FF2B5EF4-FFF2-40B4-BE49-F238E27FC236}">
                    <a16:creationId xmlns:a16="http://schemas.microsoft.com/office/drawing/2014/main" id="{DF4FE00D-456C-FF91-5BCA-0AFCF3065805}"/>
                  </a:ext>
                </a:extLst>
              </p:cNvPr>
              <p:cNvSpPr>
                <a:spLocks noGrp="1" noRot="1" noChangeAspect="1" noMove="1" noResize="1" noEditPoints="1" noAdjustHandles="1" noChangeArrowheads="1" noChangeShapeType="1" noTextEdit="1"/>
              </p:cNvSpPr>
              <p:nvPr>
                <p:ph idx="1"/>
              </p:nvPr>
            </p:nvSpPr>
            <p:spPr>
              <a:xfrm>
                <a:off x="518534" y="1825625"/>
                <a:ext cx="11353800" cy="4783332"/>
              </a:xfrm>
              <a:blipFill>
                <a:blip r:embed="rId3"/>
                <a:stretch>
                  <a:fillRect l="-966" t="-2038" r="-698"/>
                </a:stretch>
              </a:blipFill>
            </p:spPr>
            <p:txBody>
              <a:bodyPr/>
              <a:lstStyle/>
              <a:p>
                <a:r>
                  <a:rPr lang="zh-CN" altLang="en-US">
                    <a:noFill/>
                  </a:rPr>
                  <a:t> </a:t>
                </a:r>
              </a:p>
            </p:txBody>
          </p:sp>
        </mc:Fallback>
      </mc:AlternateContent>
      <p:sp>
        <p:nvSpPr>
          <p:cNvPr id="14" name="Slide Number Placeholder 7">
            <a:extLst>
              <a:ext uri="{FF2B5EF4-FFF2-40B4-BE49-F238E27FC236}">
                <a16:creationId xmlns:a16="http://schemas.microsoft.com/office/drawing/2014/main" id="{51A55EA2-5392-47C1-3574-B40CE2AC5C69}"/>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36</a:t>
            </a:fld>
            <a:endParaRPr lang="en-US" dirty="0"/>
          </a:p>
        </p:txBody>
      </p:sp>
      <p:sp>
        <p:nvSpPr>
          <p:cNvPr id="4" name="文本框 3">
            <a:extLst>
              <a:ext uri="{FF2B5EF4-FFF2-40B4-BE49-F238E27FC236}">
                <a16:creationId xmlns:a16="http://schemas.microsoft.com/office/drawing/2014/main" id="{8FED0CEC-371D-13E1-5945-86D08A39F4E8}"/>
              </a:ext>
            </a:extLst>
          </p:cNvPr>
          <p:cNvSpPr txBox="1"/>
          <p:nvPr/>
        </p:nvSpPr>
        <p:spPr>
          <a:xfrm>
            <a:off x="2578306" y="4900121"/>
            <a:ext cx="5499134" cy="400110"/>
          </a:xfrm>
          <a:prstGeom prst="rect">
            <a:avLst/>
          </a:prstGeom>
          <a:noFill/>
          <a:ln w="12700">
            <a:solidFill>
              <a:srgbClr val="0070C0"/>
            </a:solidFill>
          </a:ln>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The age of last encoded frame &gt; one VSync interval</a:t>
            </a:r>
            <a:endParaRPr lang="zh-CN" altLang="en-US" sz="20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4D4E977C-065D-5634-696F-BFF79F75E5EA}"/>
                  </a:ext>
                </a:extLst>
              </p:cNvPr>
              <p:cNvSpPr txBox="1"/>
              <p:nvPr/>
            </p:nvSpPr>
            <p:spPr>
              <a:xfrm>
                <a:off x="1122004" y="5784989"/>
                <a:ext cx="6955436" cy="707886"/>
              </a:xfrm>
              <a:prstGeom prst="rect">
                <a:avLst/>
              </a:prstGeom>
              <a:noFill/>
              <a:ln w="12700">
                <a:solidFill>
                  <a:srgbClr val="0070C0"/>
                </a:solidFill>
              </a:ln>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The predicted arrival time </a:t>
                </a:r>
                <a14:m>
                  <m:oMath xmlns:m="http://schemas.openxmlformats.org/officeDocument/2006/math">
                    <m:sSub>
                      <m:sSubPr>
                        <m:ctrlPr>
                          <a:rPr lang="en-US" altLang="zh-CN" sz="2000" i="1" dirty="0"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dirty="0" smtClean="0">
                            <a:latin typeface="Cambria Math" panose="02040503050406030204" pitchFamily="18" charset="0"/>
                            <a:ea typeface="Calibri" panose="020F0502020204030204" pitchFamily="34" charset="0"/>
                            <a:cs typeface="Calibri" panose="020F0502020204030204" pitchFamily="34" charset="0"/>
                          </a:rPr>
                          <m:t>𝑇</m:t>
                        </m:r>
                      </m:e>
                      <m:sub>
                        <m:r>
                          <a:rPr lang="en-US" altLang="zh-CN" sz="2000" i="1" dirty="0">
                            <a:latin typeface="Cambria Math" panose="02040503050406030204" pitchFamily="18" charset="0"/>
                            <a:ea typeface="Calibri" panose="020F0502020204030204" pitchFamily="34" charset="0"/>
                            <a:cs typeface="Calibri" panose="020F0502020204030204" pitchFamily="34" charset="0"/>
                          </a:rPr>
                          <m:t>𝑖</m:t>
                        </m:r>
                        <m:r>
                          <a:rPr lang="en-US" altLang="zh-CN" sz="2000" b="0" i="1" dirty="0" smtClean="0">
                            <a:latin typeface="Cambria Math" panose="02040503050406030204" pitchFamily="18" charset="0"/>
                            <a:ea typeface="Calibri" panose="020F0502020204030204" pitchFamily="34" charset="0"/>
                            <a:cs typeface="Calibri" panose="020F0502020204030204" pitchFamily="34" charset="0"/>
                          </a:rPr>
                          <m:t>+1</m:t>
                        </m:r>
                      </m:sub>
                    </m:sSub>
                  </m:oMath>
                </a14:m>
                <a:r>
                  <a:rPr lang="zh-CN" altLang="en-US" sz="2000" dirty="0">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of the next frame </a:t>
                </a:r>
                <a14:m>
                  <m:oMath xmlns:m="http://schemas.openxmlformats.org/officeDocument/2006/math">
                    <m:sSub>
                      <m:sSubPr>
                        <m:ctrlPr>
                          <a:rPr lang="en-US" altLang="zh-CN" sz="2000" i="1" dirty="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dirty="0" smtClean="0">
                            <a:latin typeface="Cambria Math" panose="02040503050406030204" pitchFamily="18" charset="0"/>
                            <a:ea typeface="Calibri" panose="020F0502020204030204" pitchFamily="34" charset="0"/>
                            <a:cs typeface="Calibri" panose="020F0502020204030204" pitchFamily="34" charset="0"/>
                          </a:rPr>
                          <m:t>𝐹</m:t>
                        </m:r>
                      </m:e>
                      <m:sub>
                        <m:r>
                          <a:rPr lang="en-US" altLang="zh-CN" sz="2000" i="1" dirty="0">
                            <a:latin typeface="Cambria Math" panose="02040503050406030204" pitchFamily="18" charset="0"/>
                            <a:ea typeface="Calibri" panose="020F0502020204030204" pitchFamily="34" charset="0"/>
                            <a:cs typeface="Calibri" panose="020F0502020204030204" pitchFamily="34" charset="0"/>
                          </a:rPr>
                          <m:t>𝑖</m:t>
                        </m:r>
                        <m:r>
                          <a:rPr lang="en-US" altLang="zh-CN" sz="2000" i="1" dirty="0">
                            <a:latin typeface="Cambria Math" panose="02040503050406030204" pitchFamily="18" charset="0"/>
                            <a:ea typeface="Calibri" panose="020F0502020204030204" pitchFamily="34" charset="0"/>
                            <a:cs typeface="Calibri" panose="020F0502020204030204" pitchFamily="34" charset="0"/>
                          </a:rPr>
                          <m:t>+1</m:t>
                        </m:r>
                      </m:sub>
                    </m:sSub>
                    <m:r>
                      <a:rPr lang="en-US" altLang="zh-CN" sz="2000" b="0" i="0" dirty="0" smtClean="0">
                        <a:latin typeface="Cambria Math" panose="02040503050406030204" pitchFamily="18" charset="0"/>
                        <a:ea typeface="Calibri" panose="020F0502020204030204" pitchFamily="34" charset="0"/>
                        <a:cs typeface="Calibri" panose="020F0502020204030204" pitchFamily="34" charset="0"/>
                      </a:rPr>
                      <m:t> </m:t>
                    </m:r>
                  </m:oMath>
                </a14:m>
                <a:r>
                  <a:rPr lang="en-US" altLang="zh-CN" sz="2000" dirty="0">
                    <a:latin typeface="Calibri" panose="020F0502020204030204" pitchFamily="34" charset="0"/>
                    <a:cs typeface="Calibri" panose="020F0502020204030204" pitchFamily="34" charset="0"/>
                  </a:rPr>
                  <a:t>satisfies</a:t>
                </a:r>
              </a:p>
              <a:p>
                <a:r>
                  <a:rPr lang="en-US" altLang="zh-CN" sz="2000" dirty="0">
                    <a:latin typeface="Calibri" panose="020F0502020204030204" pitchFamily="34" charset="0"/>
                    <a:cs typeface="Calibri" panose="020F0502020204030204" pitchFamily="34" charset="0"/>
                  </a:rPr>
                  <a:t> </a:t>
                </a:r>
                <a14:m>
                  <m:oMath xmlns:m="http://schemas.openxmlformats.org/officeDocument/2006/math">
                    <m:r>
                      <a:rPr lang="en-US" altLang="zh-CN" sz="2000" b="0" i="1" smtClean="0">
                        <a:solidFill>
                          <a:srgbClr val="0070C0"/>
                        </a:solidFill>
                        <a:latin typeface="Cambria Math" panose="02040503050406030204" pitchFamily="18" charset="0"/>
                        <a:cs typeface="Calibri" panose="020F0502020204030204" pitchFamily="34" charset="0"/>
                      </a:rPr>
                      <m:t>|</m:t>
                    </m:r>
                    <m:sSub>
                      <m:sSubPr>
                        <m:ctrlPr>
                          <a:rPr lang="en-US" altLang="zh-CN" sz="2000" i="1" dirty="0">
                            <a:solidFill>
                              <a:srgbClr val="0070C0"/>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dirty="0">
                            <a:solidFill>
                              <a:srgbClr val="0070C0"/>
                            </a:solidFill>
                            <a:latin typeface="Cambria Math" panose="02040503050406030204" pitchFamily="18" charset="0"/>
                            <a:ea typeface="Calibri" panose="020F0502020204030204" pitchFamily="34" charset="0"/>
                            <a:cs typeface="Calibri" panose="020F0502020204030204" pitchFamily="34" charset="0"/>
                          </a:rPr>
                          <m:t>𝑇</m:t>
                        </m:r>
                      </m:e>
                      <m:sub>
                        <m:r>
                          <a:rPr lang="en-US" altLang="zh-CN" sz="2000" b="0" i="1" dirty="0">
                            <a:solidFill>
                              <a:srgbClr val="0070C0"/>
                            </a:solidFill>
                            <a:latin typeface="Cambria Math" panose="02040503050406030204" pitchFamily="18" charset="0"/>
                            <a:ea typeface="Calibri" panose="020F0502020204030204" pitchFamily="34" charset="0"/>
                            <a:cs typeface="Calibri" panose="020F0502020204030204" pitchFamily="34" charset="0"/>
                          </a:rPr>
                          <m:t>𝑖</m:t>
                        </m:r>
                        <m:r>
                          <a:rPr lang="en-US" altLang="zh-CN" sz="2000" b="0" i="1" dirty="0">
                            <a:solidFill>
                              <a:srgbClr val="0070C0"/>
                            </a:solidFill>
                            <a:latin typeface="Cambria Math" panose="02040503050406030204" pitchFamily="18" charset="0"/>
                            <a:ea typeface="Calibri" panose="020F0502020204030204" pitchFamily="34" charset="0"/>
                            <a:cs typeface="Calibri" panose="020F0502020204030204" pitchFamily="34" charset="0"/>
                          </a:rPr>
                          <m:t>+1</m:t>
                        </m:r>
                      </m:sub>
                    </m:sSub>
                    <m:r>
                      <a:rPr lang="en-US" altLang="zh-CN" sz="2000" b="0" i="1" dirty="0" smtClean="0">
                        <a:solidFill>
                          <a:srgbClr val="0070C0"/>
                        </a:solidFill>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2000" i="1" dirty="0">
                            <a:solidFill>
                              <a:srgbClr val="0070C0"/>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dirty="0">
                            <a:solidFill>
                              <a:srgbClr val="0070C0"/>
                            </a:solidFill>
                            <a:latin typeface="Cambria Math" panose="02040503050406030204" pitchFamily="18" charset="0"/>
                            <a:ea typeface="Calibri" panose="020F0502020204030204" pitchFamily="34" charset="0"/>
                            <a:cs typeface="Calibri" panose="020F0502020204030204" pitchFamily="34" charset="0"/>
                          </a:rPr>
                          <m:t>𝑇</m:t>
                        </m:r>
                      </m:e>
                      <m:sub>
                        <m:r>
                          <a:rPr lang="en-US" altLang="zh-CN" sz="2000" b="0" i="1" dirty="0" smtClean="0">
                            <a:solidFill>
                              <a:srgbClr val="0070C0"/>
                            </a:solidFill>
                            <a:latin typeface="Cambria Math" panose="02040503050406030204" pitchFamily="18" charset="0"/>
                            <a:ea typeface="Calibri" panose="020F0502020204030204" pitchFamily="34" charset="0"/>
                            <a:cs typeface="Calibri" panose="020F0502020204030204" pitchFamily="34" charset="0"/>
                          </a:rPr>
                          <m:t>𝑣</m:t>
                        </m:r>
                      </m:sub>
                    </m:sSub>
                    <m:r>
                      <a:rPr lang="en-US" altLang="zh-CN" sz="2000" b="0" i="1" smtClean="0">
                        <a:solidFill>
                          <a:srgbClr val="0070C0"/>
                        </a:solidFill>
                        <a:latin typeface="Cambria Math" panose="02040503050406030204" pitchFamily="18" charset="0"/>
                        <a:cs typeface="Calibri" panose="020F0502020204030204" pitchFamily="34" charset="0"/>
                      </a:rPr>
                      <m:t>|</m:t>
                    </m:r>
                    <m:r>
                      <a:rPr lang="en-US" altLang="zh-CN" sz="2000" b="0" i="1"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altLang="zh-CN" sz="2000" i="1" dirty="0">
                            <a:solidFill>
                              <a:srgbClr val="0070C0"/>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dirty="0">
                            <a:solidFill>
                              <a:srgbClr val="0070C0"/>
                            </a:solidFill>
                            <a:latin typeface="Cambria Math" panose="02040503050406030204" pitchFamily="18" charset="0"/>
                            <a:ea typeface="Calibri" panose="020F0502020204030204" pitchFamily="34" charset="0"/>
                            <a:cs typeface="Calibri" panose="020F0502020204030204" pitchFamily="34" charset="0"/>
                          </a:rPr>
                          <m:t>𝑇</m:t>
                        </m:r>
                      </m:e>
                      <m:sub>
                        <m:r>
                          <a:rPr lang="en-US" altLang="zh-CN" sz="2000" b="0" i="1" dirty="0">
                            <a:solidFill>
                              <a:srgbClr val="0070C0"/>
                            </a:solidFill>
                            <a:latin typeface="Cambria Math" panose="02040503050406030204" pitchFamily="18" charset="0"/>
                            <a:ea typeface="Calibri" panose="020F0502020204030204" pitchFamily="34" charset="0"/>
                            <a:cs typeface="Calibri" panose="020F0502020204030204" pitchFamily="34" charset="0"/>
                          </a:rPr>
                          <m:t>𝑖</m:t>
                        </m:r>
                      </m:sub>
                    </m:sSub>
                    <m:r>
                      <a:rPr lang="en-US" altLang="zh-CN" sz="2000" b="0" i="1" dirty="0" smtClean="0">
                        <a:solidFill>
                          <a:srgbClr val="0070C0"/>
                        </a:solidFill>
                        <a:latin typeface="Cambria Math" panose="02040503050406030204" pitchFamily="18" charset="0"/>
                        <a:ea typeface="Calibri" panose="020F0502020204030204" pitchFamily="34" charset="0"/>
                        <a:cs typeface="Calibri" panose="020F0502020204030204" pitchFamily="34" charset="0"/>
                      </a:rPr>
                      <m:t>−</m:t>
                    </m:r>
                    <m:sSub>
                      <m:sSubPr>
                        <m:ctrlPr>
                          <a:rPr lang="en-US" altLang="zh-CN" sz="2000" i="1" dirty="0">
                            <a:solidFill>
                              <a:srgbClr val="0070C0"/>
                            </a:solidFill>
                            <a:latin typeface="Cambria Math" panose="02040503050406030204" pitchFamily="18" charset="0"/>
                            <a:ea typeface="Calibri" panose="020F0502020204030204" pitchFamily="34" charset="0"/>
                            <a:cs typeface="Calibri" panose="020F0502020204030204" pitchFamily="34" charset="0"/>
                          </a:rPr>
                        </m:ctrlPr>
                      </m:sSubPr>
                      <m:e>
                        <m:r>
                          <a:rPr lang="en-US" altLang="zh-CN" sz="2000" b="0" i="1" dirty="0">
                            <a:solidFill>
                              <a:srgbClr val="0070C0"/>
                            </a:solidFill>
                            <a:latin typeface="Cambria Math" panose="02040503050406030204" pitchFamily="18" charset="0"/>
                            <a:ea typeface="Calibri" panose="020F0502020204030204" pitchFamily="34" charset="0"/>
                            <a:cs typeface="Calibri" panose="020F0502020204030204" pitchFamily="34" charset="0"/>
                          </a:rPr>
                          <m:t>𝑇</m:t>
                        </m:r>
                      </m:e>
                      <m:sub>
                        <m:r>
                          <a:rPr lang="en-US" altLang="zh-CN" sz="2000" b="0" i="1" dirty="0" smtClean="0">
                            <a:solidFill>
                              <a:srgbClr val="0070C0"/>
                            </a:solidFill>
                            <a:latin typeface="Cambria Math" panose="02040503050406030204" pitchFamily="18" charset="0"/>
                            <a:ea typeface="Calibri" panose="020F0502020204030204" pitchFamily="34" charset="0"/>
                            <a:cs typeface="Calibri" panose="020F0502020204030204" pitchFamily="34" charset="0"/>
                          </a:rPr>
                          <m:t>𝑣</m:t>
                        </m:r>
                      </m:sub>
                    </m:sSub>
                    <m:r>
                      <a:rPr lang="en-US" altLang="zh-CN" sz="2000" b="0" i="1" smtClean="0">
                        <a:solidFill>
                          <a:srgbClr val="0070C0"/>
                        </a:solidFill>
                        <a:latin typeface="Cambria Math" panose="02040503050406030204" pitchFamily="18" charset="0"/>
                        <a:ea typeface="Cambria Math" panose="02040503050406030204" pitchFamily="18" charset="0"/>
                        <a:cs typeface="Calibri" panose="020F0502020204030204" pitchFamily="34" charset="0"/>
                      </a:rPr>
                      <m:t>|</m:t>
                    </m:r>
                  </m:oMath>
                </a14:m>
                <a:r>
                  <a:rPr lang="zh-CN" altLang="en-US" sz="2000" dirty="0">
                    <a:solidFill>
                      <a:srgbClr val="0070C0"/>
                    </a:solidFill>
                    <a:latin typeface="Calibri" panose="020F0502020204030204" pitchFamily="34" charset="0"/>
                    <a:cs typeface="Calibri" panose="020F0502020204030204" pitchFamily="34" charset="0"/>
                  </a:rPr>
                  <a:t> </a:t>
                </a:r>
                <a:r>
                  <a:rPr lang="en-US" altLang="zh-CN" sz="2000" dirty="0">
                    <a:latin typeface="Calibri" panose="020F0502020204030204" pitchFamily="34" charset="0"/>
                    <a:cs typeface="Calibri" panose="020F0502020204030204" pitchFamily="34" charset="0"/>
                  </a:rPr>
                  <a:t>(</a:t>
                </a:r>
                <a14:m>
                  <m:oMath xmlns:m="http://schemas.openxmlformats.org/officeDocument/2006/math">
                    <m:sSub>
                      <m:sSubPr>
                        <m:ctrlPr>
                          <a:rPr lang="en-US" altLang="zh-CN" sz="2000" i="1" dirty="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i="1" dirty="0">
                            <a:latin typeface="Cambria Math" panose="02040503050406030204" pitchFamily="18" charset="0"/>
                            <a:ea typeface="Calibri" panose="020F0502020204030204" pitchFamily="34" charset="0"/>
                            <a:cs typeface="Calibri" panose="020F0502020204030204" pitchFamily="34" charset="0"/>
                          </a:rPr>
                          <m:t>𝑇</m:t>
                        </m:r>
                      </m:e>
                      <m:sub>
                        <m:r>
                          <a:rPr lang="en-US" altLang="zh-CN" sz="2000" b="0" i="1" dirty="0" smtClean="0">
                            <a:latin typeface="Cambria Math" panose="02040503050406030204" pitchFamily="18" charset="0"/>
                            <a:ea typeface="Calibri" panose="020F0502020204030204" pitchFamily="34" charset="0"/>
                            <a:cs typeface="Calibri" panose="020F0502020204030204" pitchFamily="34" charset="0"/>
                          </a:rPr>
                          <m:t>𝑣</m:t>
                        </m:r>
                      </m:sub>
                    </m:sSub>
                  </m:oMath>
                </a14:m>
                <a:r>
                  <a:rPr lang="en-US" altLang="zh-CN" sz="2000" dirty="0">
                    <a:latin typeface="Calibri" panose="020F0502020204030204" pitchFamily="34" charset="0"/>
                    <a:cs typeface="Calibri" panose="020F0502020204030204" pitchFamily="34" charset="0"/>
                  </a:rPr>
                  <a:t>: timestamp of the next VSync4 event)</a:t>
                </a:r>
                <a:endParaRPr lang="zh-CN" altLang="en-US" sz="2000" dirty="0">
                  <a:latin typeface="Calibri" panose="020F0502020204030204" pitchFamily="34" charset="0"/>
                  <a:cs typeface="Calibri" panose="020F0502020204030204" pitchFamily="34" charset="0"/>
                </a:endParaRPr>
              </a:p>
            </p:txBody>
          </p:sp>
        </mc:Choice>
        <mc:Fallback xmlns="">
          <p:sp>
            <p:nvSpPr>
              <p:cNvPr id="5" name="文本框 4">
                <a:extLst>
                  <a:ext uri="{FF2B5EF4-FFF2-40B4-BE49-F238E27FC236}">
                    <a16:creationId xmlns:a16="http://schemas.microsoft.com/office/drawing/2014/main" id="{4D4E977C-065D-5634-696F-BFF79F75E5EA}"/>
                  </a:ext>
                </a:extLst>
              </p:cNvPr>
              <p:cNvSpPr txBox="1">
                <a:spLocks noRot="1" noChangeAspect="1" noMove="1" noResize="1" noEditPoints="1" noAdjustHandles="1" noChangeArrowheads="1" noChangeShapeType="1" noTextEdit="1"/>
              </p:cNvSpPr>
              <p:nvPr/>
            </p:nvSpPr>
            <p:spPr>
              <a:xfrm>
                <a:off x="1122004" y="5784989"/>
                <a:ext cx="6955436" cy="707886"/>
              </a:xfrm>
              <a:prstGeom prst="rect">
                <a:avLst/>
              </a:prstGeom>
              <a:blipFill>
                <a:blip r:embed="rId4"/>
                <a:stretch>
                  <a:fillRect l="-787" t="-4237" r="-787" b="-13559"/>
                </a:stretch>
              </a:blipFill>
              <a:ln w="12700">
                <a:solidFill>
                  <a:srgbClr val="0070C0"/>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04025A3D-8DC9-27DD-E069-C60585208C8F}"/>
                  </a:ext>
                </a:extLst>
              </p:cNvPr>
              <p:cNvSpPr txBox="1"/>
              <p:nvPr/>
            </p:nvSpPr>
            <p:spPr>
              <a:xfrm>
                <a:off x="8977857" y="4900121"/>
                <a:ext cx="1276055" cy="400110"/>
              </a:xfrm>
              <a:prstGeom prst="rect">
                <a:avLst/>
              </a:prstGeom>
              <a:noFill/>
              <a:ln w="12700">
                <a:solidFill>
                  <a:srgbClr val="0070C0"/>
                </a:solidFill>
              </a:ln>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Encode </a:t>
                </a:r>
                <a14:m>
                  <m:oMath xmlns:m="http://schemas.openxmlformats.org/officeDocument/2006/math">
                    <m:sSub>
                      <m:sSubPr>
                        <m:ctrlPr>
                          <a:rPr lang="en-US" altLang="zh-CN" sz="2000" b="0" i="1" dirty="0"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i="1" dirty="0" smtClean="0">
                            <a:latin typeface="Cambria Math" panose="02040503050406030204" pitchFamily="18" charset="0"/>
                            <a:ea typeface="Calibri" panose="020F0502020204030204" pitchFamily="34" charset="0"/>
                            <a:cs typeface="Calibri" panose="020F0502020204030204" pitchFamily="34" charset="0"/>
                          </a:rPr>
                          <m:t>𝐹</m:t>
                        </m:r>
                      </m:e>
                      <m:sub>
                        <m:r>
                          <a:rPr lang="en-US" altLang="zh-CN" sz="2000" i="1" dirty="0" smtClean="0">
                            <a:latin typeface="Cambria Math" panose="02040503050406030204" pitchFamily="18" charset="0"/>
                            <a:ea typeface="Calibri" panose="020F0502020204030204" pitchFamily="34" charset="0"/>
                            <a:cs typeface="Calibri" panose="020F0502020204030204" pitchFamily="34" charset="0"/>
                          </a:rPr>
                          <m:t>𝑖</m:t>
                        </m:r>
                      </m:sub>
                    </m:sSub>
                  </m:oMath>
                </a14:m>
                <a:r>
                  <a:rPr lang="en-US" altLang="zh-CN" sz="2000" dirty="0">
                    <a:latin typeface="Calibri" panose="020F0502020204030204" pitchFamily="34" charset="0"/>
                    <a:ea typeface="Calibri" panose="020F0502020204030204" pitchFamily="34" charset="0"/>
                    <a:cs typeface="Calibri" panose="020F0502020204030204" pitchFamily="34" charset="0"/>
                  </a:rPr>
                  <a:t> </a:t>
                </a:r>
                <a:endParaRPr lang="zh-CN" altLang="en-US" sz="2000" dirty="0">
                  <a:latin typeface="Calibri" panose="020F0502020204030204" pitchFamily="34" charset="0"/>
                  <a:cs typeface="Calibri" panose="020F0502020204030204" pitchFamily="34" charset="0"/>
                </a:endParaRPr>
              </a:p>
            </p:txBody>
          </p:sp>
        </mc:Choice>
        <mc:Fallback xmlns="">
          <p:sp>
            <p:nvSpPr>
              <p:cNvPr id="6" name="文本框 5">
                <a:extLst>
                  <a:ext uri="{FF2B5EF4-FFF2-40B4-BE49-F238E27FC236}">
                    <a16:creationId xmlns:a16="http://schemas.microsoft.com/office/drawing/2014/main" id="{04025A3D-8DC9-27DD-E069-C60585208C8F}"/>
                  </a:ext>
                </a:extLst>
              </p:cNvPr>
              <p:cNvSpPr txBox="1">
                <a:spLocks noRot="1" noChangeAspect="1" noMove="1" noResize="1" noEditPoints="1" noAdjustHandles="1" noChangeArrowheads="1" noChangeShapeType="1" noTextEdit="1"/>
              </p:cNvSpPr>
              <p:nvPr/>
            </p:nvSpPr>
            <p:spPr>
              <a:xfrm>
                <a:off x="8977857" y="4900121"/>
                <a:ext cx="1276055" cy="400110"/>
              </a:xfrm>
              <a:prstGeom prst="rect">
                <a:avLst/>
              </a:prstGeom>
              <a:blipFill>
                <a:blip r:embed="rId5"/>
                <a:stretch>
                  <a:fillRect l="-4739" t="-7463" b="-25373"/>
                </a:stretch>
              </a:blipFill>
              <a:ln w="12700">
                <a:solidFill>
                  <a:srgbClr val="0070C0"/>
                </a:solidFill>
              </a:ln>
            </p:spPr>
            <p:txBody>
              <a:bodyPr/>
              <a:lstStyle/>
              <a:p>
                <a:r>
                  <a:rPr lang="zh-CN" altLang="en-US">
                    <a:noFill/>
                  </a:rPr>
                  <a:t> </a:t>
                </a:r>
              </a:p>
            </p:txBody>
          </p:sp>
        </mc:Fallback>
      </mc:AlternateContent>
      <p:cxnSp>
        <p:nvCxnSpPr>
          <p:cNvPr id="10" name="直接箭头连接符 9">
            <a:extLst>
              <a:ext uri="{FF2B5EF4-FFF2-40B4-BE49-F238E27FC236}">
                <a16:creationId xmlns:a16="http://schemas.microsoft.com/office/drawing/2014/main" id="{3F0F0231-E024-7A5C-14A0-E51DE4C4A230}"/>
              </a:ext>
            </a:extLst>
          </p:cNvPr>
          <p:cNvCxnSpPr>
            <a:stCxn id="4" idx="3"/>
            <a:endCxn id="6" idx="1"/>
          </p:cNvCxnSpPr>
          <p:nvPr/>
        </p:nvCxnSpPr>
        <p:spPr>
          <a:xfrm>
            <a:off x="8077440" y="5100176"/>
            <a:ext cx="90041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 name="直接箭头连接符 11">
            <a:extLst>
              <a:ext uri="{FF2B5EF4-FFF2-40B4-BE49-F238E27FC236}">
                <a16:creationId xmlns:a16="http://schemas.microsoft.com/office/drawing/2014/main" id="{0D47D4B7-44F3-55AE-6751-CB0F04B576E8}"/>
              </a:ext>
            </a:extLst>
          </p:cNvPr>
          <p:cNvCxnSpPr>
            <a:stCxn id="4" idx="2"/>
          </p:cNvCxnSpPr>
          <p:nvPr/>
        </p:nvCxnSpPr>
        <p:spPr>
          <a:xfrm>
            <a:off x="5327873" y="5300231"/>
            <a:ext cx="0" cy="484758"/>
          </a:xfrm>
          <a:prstGeom prst="straightConnector1">
            <a:avLst/>
          </a:prstGeom>
          <a:ln>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5" name="直接箭头连接符 14">
            <a:extLst>
              <a:ext uri="{FF2B5EF4-FFF2-40B4-BE49-F238E27FC236}">
                <a16:creationId xmlns:a16="http://schemas.microsoft.com/office/drawing/2014/main" id="{EC810FC2-35C8-72D7-18F7-C04237A113A0}"/>
              </a:ext>
            </a:extLst>
          </p:cNvPr>
          <p:cNvCxnSpPr>
            <a:stCxn id="5" idx="3"/>
            <a:endCxn id="6" idx="1"/>
          </p:cNvCxnSpPr>
          <p:nvPr/>
        </p:nvCxnSpPr>
        <p:spPr>
          <a:xfrm flipV="1">
            <a:off x="8077440" y="5100176"/>
            <a:ext cx="900417" cy="103875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11E4858F-ADC5-A2B8-D54F-91323B0E0E84}"/>
                  </a:ext>
                </a:extLst>
              </p:cNvPr>
              <p:cNvSpPr txBox="1"/>
              <p:nvPr/>
            </p:nvSpPr>
            <p:spPr>
              <a:xfrm>
                <a:off x="9103885" y="5938877"/>
                <a:ext cx="1023998" cy="400110"/>
              </a:xfrm>
              <a:prstGeom prst="rect">
                <a:avLst/>
              </a:prstGeom>
              <a:noFill/>
              <a:ln w="12700">
                <a:solidFill>
                  <a:srgbClr val="FF0000"/>
                </a:solidFill>
              </a:ln>
            </p:spPr>
            <p:txBody>
              <a:bodyPr wrap="non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Drop </a:t>
                </a:r>
                <a14:m>
                  <m:oMath xmlns:m="http://schemas.openxmlformats.org/officeDocument/2006/math">
                    <m:sSub>
                      <m:sSubPr>
                        <m:ctrlPr>
                          <a:rPr lang="en-US" altLang="zh-CN" sz="2000" b="0" i="1" dirty="0" smtClean="0">
                            <a:latin typeface="Cambria Math" panose="02040503050406030204" pitchFamily="18" charset="0"/>
                            <a:ea typeface="Calibri" panose="020F0502020204030204" pitchFamily="34" charset="0"/>
                            <a:cs typeface="Calibri" panose="020F0502020204030204" pitchFamily="34" charset="0"/>
                          </a:rPr>
                        </m:ctrlPr>
                      </m:sSubPr>
                      <m:e>
                        <m:r>
                          <a:rPr lang="en-US" altLang="zh-CN" sz="2000" i="1" dirty="0" smtClean="0">
                            <a:latin typeface="Cambria Math" panose="02040503050406030204" pitchFamily="18" charset="0"/>
                            <a:ea typeface="Calibri" panose="020F0502020204030204" pitchFamily="34" charset="0"/>
                            <a:cs typeface="Calibri" panose="020F0502020204030204" pitchFamily="34" charset="0"/>
                          </a:rPr>
                          <m:t>𝐹</m:t>
                        </m:r>
                      </m:e>
                      <m:sub>
                        <m:r>
                          <a:rPr lang="en-US" altLang="zh-CN" sz="2000" i="1" dirty="0" smtClean="0">
                            <a:latin typeface="Cambria Math" panose="02040503050406030204" pitchFamily="18" charset="0"/>
                            <a:ea typeface="Calibri" panose="020F0502020204030204" pitchFamily="34" charset="0"/>
                            <a:cs typeface="Calibri" panose="020F0502020204030204" pitchFamily="34" charset="0"/>
                          </a:rPr>
                          <m:t>𝑖</m:t>
                        </m:r>
                      </m:sub>
                    </m:sSub>
                  </m:oMath>
                </a14:m>
                <a:r>
                  <a:rPr lang="en-US" altLang="zh-CN" sz="2000" dirty="0">
                    <a:latin typeface="Calibri" panose="020F0502020204030204" pitchFamily="34" charset="0"/>
                    <a:ea typeface="Calibri" panose="020F0502020204030204" pitchFamily="34" charset="0"/>
                    <a:cs typeface="Calibri" panose="020F0502020204030204" pitchFamily="34" charset="0"/>
                  </a:rPr>
                  <a:t> </a:t>
                </a:r>
                <a:endParaRPr lang="zh-CN" altLang="en-US" sz="2000" dirty="0">
                  <a:latin typeface="Calibri" panose="020F0502020204030204" pitchFamily="34" charset="0"/>
                  <a:cs typeface="Calibri" panose="020F0502020204030204" pitchFamily="34" charset="0"/>
                </a:endParaRPr>
              </a:p>
            </p:txBody>
          </p:sp>
        </mc:Choice>
        <mc:Fallback xmlns="">
          <p:sp>
            <p:nvSpPr>
              <p:cNvPr id="16" name="文本框 15">
                <a:extLst>
                  <a:ext uri="{FF2B5EF4-FFF2-40B4-BE49-F238E27FC236}">
                    <a16:creationId xmlns:a16="http://schemas.microsoft.com/office/drawing/2014/main" id="{11E4858F-ADC5-A2B8-D54F-91323B0E0E84}"/>
                  </a:ext>
                </a:extLst>
              </p:cNvPr>
              <p:cNvSpPr txBox="1">
                <a:spLocks noRot="1" noChangeAspect="1" noMove="1" noResize="1" noEditPoints="1" noAdjustHandles="1" noChangeArrowheads="1" noChangeShapeType="1" noTextEdit="1"/>
              </p:cNvSpPr>
              <p:nvPr/>
            </p:nvSpPr>
            <p:spPr>
              <a:xfrm>
                <a:off x="9103885" y="5938877"/>
                <a:ext cx="1023998" cy="400110"/>
              </a:xfrm>
              <a:prstGeom prst="rect">
                <a:avLst/>
              </a:prstGeom>
              <a:blipFill>
                <a:blip r:embed="rId6"/>
                <a:stretch>
                  <a:fillRect l="-5294" t="-5882" b="-23529"/>
                </a:stretch>
              </a:blipFill>
              <a:ln w="12700">
                <a:solidFill>
                  <a:srgbClr val="FF0000"/>
                </a:solidFill>
              </a:ln>
            </p:spPr>
            <p:txBody>
              <a:bodyPr/>
              <a:lstStyle/>
              <a:p>
                <a:r>
                  <a:rPr lang="zh-CN" altLang="en-US">
                    <a:noFill/>
                  </a:rPr>
                  <a:t> </a:t>
                </a:r>
              </a:p>
            </p:txBody>
          </p:sp>
        </mc:Fallback>
      </mc:AlternateContent>
      <p:cxnSp>
        <p:nvCxnSpPr>
          <p:cNvPr id="18" name="直接箭头连接符 17">
            <a:extLst>
              <a:ext uri="{FF2B5EF4-FFF2-40B4-BE49-F238E27FC236}">
                <a16:creationId xmlns:a16="http://schemas.microsoft.com/office/drawing/2014/main" id="{53EA80E7-61CA-BBC2-FC93-EDEC9586A8CA}"/>
              </a:ext>
            </a:extLst>
          </p:cNvPr>
          <p:cNvCxnSpPr>
            <a:stCxn id="5" idx="3"/>
            <a:endCxn id="16" idx="1"/>
          </p:cNvCxnSpPr>
          <p:nvPr/>
        </p:nvCxnSpPr>
        <p:spPr>
          <a:xfrm>
            <a:off x="8077440" y="6138932"/>
            <a:ext cx="1026445"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74F120FA-0052-A576-7FDD-E53915BC7B82}"/>
              </a:ext>
            </a:extLst>
          </p:cNvPr>
          <p:cNvSpPr txBox="1"/>
          <p:nvPr/>
        </p:nvSpPr>
        <p:spPr>
          <a:xfrm>
            <a:off x="8225909" y="4746234"/>
            <a:ext cx="599972" cy="369332"/>
          </a:xfrm>
          <a:prstGeom prst="rect">
            <a:avLst/>
          </a:prstGeom>
          <a:noFill/>
        </p:spPr>
        <p:txBody>
          <a:bodyPr wrap="none" rtlCol="0">
            <a:spAutoFit/>
          </a:bodyPr>
          <a:lstStyle/>
          <a:p>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True</a:t>
            </a:r>
            <a:endParaRPr lang="zh-CN" altLang="en-US" dirty="0">
              <a:solidFill>
                <a:srgbClr val="0070C0"/>
              </a:solidFill>
              <a:latin typeface="Calibri" panose="020F0502020204030204" pitchFamily="34" charset="0"/>
              <a:cs typeface="Calibri" panose="020F0502020204030204" pitchFamily="34" charset="0"/>
            </a:endParaRPr>
          </a:p>
        </p:txBody>
      </p:sp>
      <p:sp>
        <p:nvSpPr>
          <p:cNvPr id="20" name="文本框 19">
            <a:extLst>
              <a:ext uri="{FF2B5EF4-FFF2-40B4-BE49-F238E27FC236}">
                <a16:creationId xmlns:a16="http://schemas.microsoft.com/office/drawing/2014/main" id="{54C37977-31D3-6223-F9F4-B81D5303B9FB}"/>
              </a:ext>
            </a:extLst>
          </p:cNvPr>
          <p:cNvSpPr txBox="1"/>
          <p:nvPr/>
        </p:nvSpPr>
        <p:spPr>
          <a:xfrm rot="18655868">
            <a:off x="8068783" y="5367729"/>
            <a:ext cx="599972" cy="369332"/>
          </a:xfrm>
          <a:prstGeom prst="rect">
            <a:avLst/>
          </a:prstGeom>
          <a:noFill/>
        </p:spPr>
        <p:txBody>
          <a:bodyPr wrap="none" rtlCol="0">
            <a:spAutoFit/>
          </a:bodyPr>
          <a:lstStyle/>
          <a:p>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True</a:t>
            </a:r>
            <a:endParaRPr lang="zh-CN" altLang="en-US" dirty="0">
              <a:solidFill>
                <a:srgbClr val="0070C0"/>
              </a:solidFill>
              <a:latin typeface="Calibri" panose="020F0502020204030204" pitchFamily="34" charset="0"/>
              <a:cs typeface="Calibri" panose="020F0502020204030204" pitchFamily="34" charset="0"/>
            </a:endParaRPr>
          </a:p>
        </p:txBody>
      </p:sp>
      <p:sp>
        <p:nvSpPr>
          <p:cNvPr id="21" name="文本框 20">
            <a:extLst>
              <a:ext uri="{FF2B5EF4-FFF2-40B4-BE49-F238E27FC236}">
                <a16:creationId xmlns:a16="http://schemas.microsoft.com/office/drawing/2014/main" id="{A1B165A0-449C-832E-0AB5-B5DC29D1003F}"/>
              </a:ext>
            </a:extLst>
          </p:cNvPr>
          <p:cNvSpPr txBox="1"/>
          <p:nvPr/>
        </p:nvSpPr>
        <p:spPr>
          <a:xfrm>
            <a:off x="4677373" y="5331009"/>
            <a:ext cx="652936"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False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22" name="文本框 21">
            <a:extLst>
              <a:ext uri="{FF2B5EF4-FFF2-40B4-BE49-F238E27FC236}">
                <a16:creationId xmlns:a16="http://schemas.microsoft.com/office/drawing/2014/main" id="{B93DF3CA-6A5F-9205-84BE-78F1DF7CFEF0}"/>
              </a:ext>
            </a:extLst>
          </p:cNvPr>
          <p:cNvSpPr txBox="1"/>
          <p:nvPr/>
        </p:nvSpPr>
        <p:spPr>
          <a:xfrm>
            <a:off x="8275593" y="6123543"/>
            <a:ext cx="652936"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False</a:t>
            </a:r>
            <a:endParaRPr lang="zh-CN" alt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60169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341D3-B145-57C4-C8DC-7E41E982EAE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39BB9A5-656E-A758-3209-5EF605383D37}"/>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Evaluation Setup</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8C11AB9A-92F7-D757-A1F1-73A5EE78FACD}"/>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MCG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Our solution: X-MCG enhanced with </a:t>
            </a:r>
            <a:r>
              <a:rPr lang="en-US" altLang="zh-CN" dirty="0" err="1">
                <a:latin typeface="Calibri" panose="020F0502020204030204" pitchFamily="34" charset="0"/>
                <a:ea typeface="Calibri" panose="020F0502020204030204" pitchFamily="34" charset="0"/>
                <a:cs typeface="Calibri" panose="020F0502020204030204" pitchFamily="34" charset="0"/>
              </a:rPr>
              <a:t>LoopTailor</a:t>
            </a:r>
            <a:r>
              <a:rPr lang="en-US" altLang="zh-CN" dirty="0">
                <a:latin typeface="Calibri" panose="020F0502020204030204" pitchFamily="34" charset="0"/>
                <a:ea typeface="Calibri" panose="020F0502020204030204" pitchFamily="34" charset="0"/>
                <a:cs typeface="Calibri" panose="020F0502020204030204" pitchFamily="34" charset="0"/>
              </a:rPr>
              <a:t> (</a:t>
            </a:r>
            <a:r>
              <a:rPr lang="en-US" altLang="zh-CN" b="1" dirty="0" err="1">
                <a:solidFill>
                  <a:srgbClr val="0070C0"/>
                </a:solidFill>
                <a:latin typeface="Calibri" panose="020F0502020204030204" pitchFamily="34" charset="0"/>
                <a:ea typeface="Calibri" panose="020F0502020204030204" pitchFamily="34" charset="0"/>
                <a:cs typeface="Calibri" panose="020F0502020204030204" pitchFamily="34" charset="0"/>
              </a:rPr>
              <a:t>LoopTailor</a:t>
            </a:r>
            <a:r>
              <a:rPr lang="en-US" altLang="zh-CN" dirty="0">
                <a:latin typeface="Calibri" panose="020F0502020204030204" pitchFamily="34" charset="0"/>
                <a:ea typeface="Calibri" panose="020F0502020204030204" pitchFamily="34" charset="0"/>
                <a:cs typeface="Calibri" panose="020F0502020204030204" pitchFamily="34" charset="0"/>
              </a:rPr>
              <a:t> for short)</a:t>
            </a:r>
          </a:p>
          <a:p>
            <a:pPr lvl="1"/>
            <a:r>
              <a:rPr lang="en-US" altLang="zh-CN" dirty="0">
                <a:latin typeface="Calibri" panose="020F0502020204030204" pitchFamily="34" charset="0"/>
                <a:ea typeface="Calibri" panose="020F0502020204030204" pitchFamily="34" charset="0"/>
                <a:cs typeface="Calibri" panose="020F0502020204030204" pitchFamily="34" charset="0"/>
              </a:rPr>
              <a:t>Baselines: X-MCG + 4 representative MCG platforms </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457200" lvl="1"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697EF30E-7772-6D64-D141-38AAAD97858F}"/>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37</a:t>
            </a:fld>
            <a:endParaRPr lang="en-US" dirty="0"/>
          </a:p>
        </p:txBody>
      </p:sp>
      <p:pic>
        <p:nvPicPr>
          <p:cNvPr id="1026" name="Picture 2" descr="腾讯先锋（云游戏）2025官方下载-腾讯先锋（云游戏） app 最新版本免费使用-应用宝正版安全下载">
            <a:extLst>
              <a:ext uri="{FF2B5EF4-FFF2-40B4-BE49-F238E27FC236}">
                <a16:creationId xmlns:a16="http://schemas.microsoft.com/office/drawing/2014/main" id="{CA5DCCCB-C45C-CD56-F44B-CEBC99546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735" y="3249122"/>
            <a:ext cx="910652" cy="910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网易云游戏_网易官方云游戏平台_云电脑_云手机_免下载畅玩_cg.163.com">
            <a:extLst>
              <a:ext uri="{FF2B5EF4-FFF2-40B4-BE49-F238E27FC236}">
                <a16:creationId xmlns:a16="http://schemas.microsoft.com/office/drawing/2014/main" id="{AEB8FA50-97EC-E37A-EDAD-57167B665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972" y="3249122"/>
            <a:ext cx="910652" cy="91065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C65D4146-7BF6-9E01-4576-6EAB0499D710}"/>
              </a:ext>
            </a:extLst>
          </p:cNvPr>
          <p:cNvPicPr>
            <a:picLocks noChangeAspect="1"/>
          </p:cNvPicPr>
          <p:nvPr/>
        </p:nvPicPr>
        <p:blipFill>
          <a:blip r:embed="rId5"/>
          <a:stretch>
            <a:fillRect/>
          </a:stretch>
        </p:blipFill>
        <p:spPr>
          <a:xfrm>
            <a:off x="6924209" y="3249122"/>
            <a:ext cx="910653" cy="910653"/>
          </a:xfrm>
          <a:prstGeom prst="rect">
            <a:avLst/>
          </a:prstGeom>
        </p:spPr>
      </p:pic>
      <p:pic>
        <p:nvPicPr>
          <p:cNvPr id="5" name="图片 4">
            <a:extLst>
              <a:ext uri="{FF2B5EF4-FFF2-40B4-BE49-F238E27FC236}">
                <a16:creationId xmlns:a16="http://schemas.microsoft.com/office/drawing/2014/main" id="{9B8F8112-9341-902C-FAF7-1023201BFDFB}"/>
              </a:ext>
            </a:extLst>
          </p:cNvPr>
          <p:cNvPicPr>
            <a:picLocks noChangeAspect="1"/>
          </p:cNvPicPr>
          <p:nvPr/>
        </p:nvPicPr>
        <p:blipFill>
          <a:blip r:embed="rId6"/>
          <a:stretch>
            <a:fillRect/>
          </a:stretch>
        </p:blipFill>
        <p:spPr>
          <a:xfrm>
            <a:off x="9038446" y="3249122"/>
            <a:ext cx="910654" cy="910654"/>
          </a:xfrm>
          <a:prstGeom prst="rect">
            <a:avLst/>
          </a:prstGeom>
        </p:spPr>
      </p:pic>
      <p:sp>
        <p:nvSpPr>
          <p:cNvPr id="6" name="文本框 5">
            <a:extLst>
              <a:ext uri="{FF2B5EF4-FFF2-40B4-BE49-F238E27FC236}">
                <a16:creationId xmlns:a16="http://schemas.microsoft.com/office/drawing/2014/main" id="{BD9F59FB-D8B1-0069-2F49-DDA47BA7B068}"/>
              </a:ext>
            </a:extLst>
          </p:cNvPr>
          <p:cNvSpPr txBox="1"/>
          <p:nvPr/>
        </p:nvSpPr>
        <p:spPr>
          <a:xfrm>
            <a:off x="2053898" y="4313662"/>
            <a:ext cx="2194325" cy="400110"/>
          </a:xfrm>
          <a:prstGeom prst="rect">
            <a:avLst/>
          </a:prstGeom>
          <a:noFill/>
        </p:spPr>
        <p:txBody>
          <a:bodyPr wrap="square">
            <a:spAutoFit/>
          </a:bodyPr>
          <a:lstStyle/>
          <a:p>
            <a:pPr algn="ctr"/>
            <a:r>
              <a:rPr lang="en-US" altLang="zh-CN" sz="2000" b="1" dirty="0">
                <a:latin typeface="Calibri" panose="020F0502020204030204" pitchFamily="34" charset="0"/>
                <a:ea typeface="Calibri" panose="020F0502020204030204" pitchFamily="34" charset="0"/>
                <a:cs typeface="Calibri" panose="020F0502020204030204" pitchFamily="34" charset="0"/>
              </a:rPr>
              <a:t>Tencent Pioneer</a:t>
            </a:r>
            <a:endParaRPr lang="zh-CN" altLang="en-US" sz="2000" b="1"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FF5F6884-D546-D278-82B1-BE24D0F3903C}"/>
              </a:ext>
            </a:extLst>
          </p:cNvPr>
          <p:cNvSpPr txBox="1"/>
          <p:nvPr/>
        </p:nvSpPr>
        <p:spPr>
          <a:xfrm>
            <a:off x="4413862" y="4159774"/>
            <a:ext cx="1702872" cy="707886"/>
          </a:xfrm>
          <a:prstGeom prst="rect">
            <a:avLst/>
          </a:prstGeom>
          <a:noFill/>
        </p:spPr>
        <p:txBody>
          <a:bodyPr wrap="square">
            <a:spAutoFit/>
          </a:bodyPr>
          <a:lstStyle/>
          <a:p>
            <a:pPr algn="ctr"/>
            <a:r>
              <a:rPr lang="en-US" altLang="zh-CN" sz="2000" b="1" dirty="0" err="1">
                <a:latin typeface="Calibri" panose="020F0502020204030204" pitchFamily="34" charset="0"/>
                <a:ea typeface="Calibri" panose="020F0502020204030204" pitchFamily="34" charset="0"/>
                <a:cs typeface="Calibri" panose="020F0502020204030204" pitchFamily="34" charset="0"/>
              </a:rPr>
              <a:t>Netease</a:t>
            </a:r>
            <a:r>
              <a:rPr lang="en-US" altLang="zh-CN" sz="2000" b="1" dirty="0">
                <a:latin typeface="Calibri" panose="020F0502020204030204" pitchFamily="34" charset="0"/>
                <a:ea typeface="Calibri" panose="020F0502020204030204" pitchFamily="34" charset="0"/>
                <a:cs typeface="Calibri" panose="020F0502020204030204" pitchFamily="34" charset="0"/>
              </a:rPr>
              <a:t> Cloud Gaming</a:t>
            </a:r>
            <a:endParaRPr lang="zh-CN" altLang="en-US" sz="2000" b="1" dirty="0">
              <a:latin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400DC532-8EA8-F634-E9F4-126AEA1A1460}"/>
              </a:ext>
            </a:extLst>
          </p:cNvPr>
          <p:cNvSpPr txBox="1"/>
          <p:nvPr/>
        </p:nvSpPr>
        <p:spPr>
          <a:xfrm>
            <a:off x="6528098" y="4313662"/>
            <a:ext cx="1702873" cy="400110"/>
          </a:xfrm>
          <a:prstGeom prst="rect">
            <a:avLst/>
          </a:prstGeom>
          <a:noFill/>
        </p:spPr>
        <p:txBody>
          <a:bodyPr wrap="square">
            <a:spAutoFit/>
          </a:bodyPr>
          <a:lstStyle/>
          <a:p>
            <a:pPr algn="ctr"/>
            <a:r>
              <a:rPr lang="en-US" altLang="zh-CN" sz="2000" b="1" dirty="0" err="1">
                <a:latin typeface="Calibri" panose="020F0502020204030204" pitchFamily="34" charset="0"/>
                <a:ea typeface="Calibri" panose="020F0502020204030204" pitchFamily="34" charset="0"/>
                <a:cs typeface="Calibri" panose="020F0502020204030204" pitchFamily="34" charset="0"/>
              </a:rPr>
              <a:t>JoyArk</a:t>
            </a:r>
            <a:endParaRPr lang="zh-CN" altLang="en-US" sz="2000" b="1" dirty="0">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9604F2B6-1584-0A30-F70D-F5E07EAA6E24}"/>
              </a:ext>
            </a:extLst>
          </p:cNvPr>
          <p:cNvSpPr txBox="1"/>
          <p:nvPr/>
        </p:nvSpPr>
        <p:spPr>
          <a:xfrm>
            <a:off x="8642336" y="4313662"/>
            <a:ext cx="1702873" cy="400110"/>
          </a:xfrm>
          <a:prstGeom prst="rect">
            <a:avLst/>
          </a:prstGeom>
          <a:noFill/>
        </p:spPr>
        <p:txBody>
          <a:bodyPr wrap="square">
            <a:spAutoFit/>
          </a:bodyPr>
          <a:lstStyle/>
          <a:p>
            <a:pPr algn="ctr"/>
            <a:r>
              <a:rPr lang="en-US" altLang="zh-CN" sz="2000" b="1" dirty="0" err="1">
                <a:latin typeface="Calibri" panose="020F0502020204030204" pitchFamily="34" charset="0"/>
                <a:ea typeface="Calibri" panose="020F0502020204030204" pitchFamily="34" charset="0"/>
                <a:cs typeface="Calibri" panose="020F0502020204030204" pitchFamily="34" charset="0"/>
              </a:rPr>
              <a:t>CloudMoon</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1677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61484-7BB0-39C4-3510-2011A575DAFD}"/>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2F0CBF77-EC24-767D-049F-320093980A57}"/>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Evaluation Setup</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95AF00C5-66FC-8B6B-C93B-E38F663C670C}"/>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MCG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Our solution: X-MCG enhanced with </a:t>
            </a:r>
            <a:r>
              <a:rPr lang="en-US" altLang="zh-CN" dirty="0" err="1">
                <a:latin typeface="Calibri" panose="020F0502020204030204" pitchFamily="34" charset="0"/>
                <a:ea typeface="Calibri" panose="020F0502020204030204" pitchFamily="34" charset="0"/>
                <a:cs typeface="Calibri" panose="020F0502020204030204" pitchFamily="34" charset="0"/>
              </a:rPr>
              <a:t>LoopTailor</a:t>
            </a:r>
            <a:r>
              <a:rPr lang="en-US" altLang="zh-CN" dirty="0">
                <a:latin typeface="Calibri" panose="020F0502020204030204" pitchFamily="34" charset="0"/>
                <a:ea typeface="Calibri" panose="020F0502020204030204" pitchFamily="34" charset="0"/>
                <a:cs typeface="Calibri" panose="020F0502020204030204" pitchFamily="34" charset="0"/>
              </a:rPr>
              <a:t> (</a:t>
            </a:r>
            <a:r>
              <a:rPr lang="en-US" altLang="zh-CN" b="1" dirty="0" err="1">
                <a:solidFill>
                  <a:srgbClr val="0070C0"/>
                </a:solidFill>
                <a:latin typeface="Calibri" panose="020F0502020204030204" pitchFamily="34" charset="0"/>
                <a:ea typeface="Calibri" panose="020F0502020204030204" pitchFamily="34" charset="0"/>
                <a:cs typeface="Calibri" panose="020F0502020204030204" pitchFamily="34" charset="0"/>
              </a:rPr>
              <a:t>LoopTailor</a:t>
            </a:r>
            <a:r>
              <a:rPr lang="en-US" altLang="zh-CN" dirty="0">
                <a:latin typeface="Calibri" panose="020F0502020204030204" pitchFamily="34" charset="0"/>
                <a:ea typeface="Calibri" panose="020F0502020204030204" pitchFamily="34" charset="0"/>
                <a:cs typeface="Calibri" panose="020F0502020204030204" pitchFamily="34" charset="0"/>
              </a:rPr>
              <a:t> for short)</a:t>
            </a:r>
          </a:p>
          <a:p>
            <a:pPr lvl="1"/>
            <a:r>
              <a:rPr lang="en-US" altLang="zh-CN" dirty="0">
                <a:latin typeface="Calibri" panose="020F0502020204030204" pitchFamily="34" charset="0"/>
                <a:ea typeface="Calibri" panose="020F0502020204030204" pitchFamily="34" charset="0"/>
                <a:cs typeface="Calibri" panose="020F0502020204030204" pitchFamily="34" charset="0"/>
              </a:rPr>
              <a:t>Baselines: X-MCG + 4 representative MCG platforms </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914400" lvl="2"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Other settings</a:t>
            </a:r>
          </a:p>
          <a:p>
            <a:pPr lvl="1"/>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100</a:t>
            </a:r>
            <a:r>
              <a:rPr lang="en-US" altLang="zh-CN" dirty="0">
                <a:latin typeface="Calibri" panose="020F0502020204030204" pitchFamily="34" charset="0"/>
                <a:ea typeface="Calibri" panose="020F0502020204030204" pitchFamily="34" charset="0"/>
                <a:cs typeface="Calibri" panose="020F0502020204030204" pitchFamily="34" charset="0"/>
              </a:rPr>
              <a:t> </a:t>
            </a:r>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mobile devices</a:t>
            </a:r>
          </a:p>
          <a:p>
            <a:pPr lvl="1"/>
            <a:r>
              <a:rPr lang="en-US" altLang="zh-CN" dirty="0">
                <a:latin typeface="Calibri" panose="020F0502020204030204" pitchFamily="34" charset="0"/>
                <a:ea typeface="Calibri" panose="020F0502020204030204" pitchFamily="34" charset="0"/>
                <a:cs typeface="Calibri" panose="020F0502020204030204" pitchFamily="34" charset="0"/>
              </a:rPr>
              <a:t>Camera/game/network/streaming settings are the same as the measurement setup</a:t>
            </a:r>
          </a:p>
          <a:p>
            <a:pPr lvl="1"/>
            <a:r>
              <a:rPr lang="en-US" altLang="zh-CN" dirty="0">
                <a:latin typeface="Calibri" panose="020F0502020204030204" pitchFamily="34" charset="0"/>
                <a:ea typeface="Calibri" panose="020F0502020204030204" pitchFamily="34" charset="0"/>
                <a:cs typeface="Calibri" panose="020F0502020204030204" pitchFamily="34" charset="0"/>
              </a:rPr>
              <a:t>Evaluation in </a:t>
            </a:r>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one month </a:t>
            </a:r>
            <a:r>
              <a:rPr lang="en-US" altLang="zh-CN" dirty="0">
                <a:latin typeface="Calibri" panose="020F0502020204030204" pitchFamily="34" charset="0"/>
                <a:ea typeface="Calibri" panose="020F0502020204030204" pitchFamily="34" charset="0"/>
                <a:cs typeface="Calibri" panose="020F0502020204030204" pitchFamily="34" charset="0"/>
              </a:rPr>
              <a:t>(2023.11), collecting </a:t>
            </a:r>
            <a:r>
              <a:rPr lang="en-US" altLang="zh-CN" b="1" dirty="0">
                <a:solidFill>
                  <a:srgbClr val="0070C0"/>
                </a:solidFill>
                <a:latin typeface="Calibri" panose="020F0502020204030204" pitchFamily="34" charset="0"/>
                <a:ea typeface="Calibri" panose="020F0502020204030204" pitchFamily="34" charset="0"/>
                <a:cs typeface="Calibri" panose="020F0502020204030204" pitchFamily="34" charset="0"/>
              </a:rPr>
              <a:t>21,743 valid records</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2044379B-8642-7FC4-6D20-DCD6E59794AA}"/>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38</a:t>
            </a:fld>
            <a:endParaRPr lang="en-US" dirty="0"/>
          </a:p>
        </p:txBody>
      </p:sp>
      <p:pic>
        <p:nvPicPr>
          <p:cNvPr id="1026" name="Picture 2" descr="腾讯先锋（云游戏）2025官方下载-腾讯先锋（云游戏） app 最新版本免费使用-应用宝正版安全下载">
            <a:extLst>
              <a:ext uri="{FF2B5EF4-FFF2-40B4-BE49-F238E27FC236}">
                <a16:creationId xmlns:a16="http://schemas.microsoft.com/office/drawing/2014/main" id="{7642A62A-72C3-C608-F124-42BFA550A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735" y="3249122"/>
            <a:ext cx="910652" cy="9106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网易云游戏_网易官方云游戏平台_云电脑_云手机_免下载畅玩_cg.163.com">
            <a:extLst>
              <a:ext uri="{FF2B5EF4-FFF2-40B4-BE49-F238E27FC236}">
                <a16:creationId xmlns:a16="http://schemas.microsoft.com/office/drawing/2014/main" id="{8904A6CD-721A-8024-428F-58CC319C92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9972" y="3249122"/>
            <a:ext cx="910652" cy="910652"/>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C679CE3D-7C42-3A4D-AD8D-3C9A25311868}"/>
              </a:ext>
            </a:extLst>
          </p:cNvPr>
          <p:cNvPicPr>
            <a:picLocks noChangeAspect="1"/>
          </p:cNvPicPr>
          <p:nvPr/>
        </p:nvPicPr>
        <p:blipFill>
          <a:blip r:embed="rId5"/>
          <a:stretch>
            <a:fillRect/>
          </a:stretch>
        </p:blipFill>
        <p:spPr>
          <a:xfrm>
            <a:off x="6924209" y="3249122"/>
            <a:ext cx="910653" cy="910653"/>
          </a:xfrm>
          <a:prstGeom prst="rect">
            <a:avLst/>
          </a:prstGeom>
        </p:spPr>
      </p:pic>
      <p:pic>
        <p:nvPicPr>
          <p:cNvPr id="5" name="图片 4">
            <a:extLst>
              <a:ext uri="{FF2B5EF4-FFF2-40B4-BE49-F238E27FC236}">
                <a16:creationId xmlns:a16="http://schemas.microsoft.com/office/drawing/2014/main" id="{229565B6-18A6-234A-7CEF-E873F5530641}"/>
              </a:ext>
            </a:extLst>
          </p:cNvPr>
          <p:cNvPicPr>
            <a:picLocks noChangeAspect="1"/>
          </p:cNvPicPr>
          <p:nvPr/>
        </p:nvPicPr>
        <p:blipFill>
          <a:blip r:embed="rId6"/>
          <a:stretch>
            <a:fillRect/>
          </a:stretch>
        </p:blipFill>
        <p:spPr>
          <a:xfrm>
            <a:off x="9038446" y="3249122"/>
            <a:ext cx="910654" cy="910654"/>
          </a:xfrm>
          <a:prstGeom prst="rect">
            <a:avLst/>
          </a:prstGeom>
        </p:spPr>
      </p:pic>
      <p:sp>
        <p:nvSpPr>
          <p:cNvPr id="6" name="文本框 5">
            <a:extLst>
              <a:ext uri="{FF2B5EF4-FFF2-40B4-BE49-F238E27FC236}">
                <a16:creationId xmlns:a16="http://schemas.microsoft.com/office/drawing/2014/main" id="{5A76C1DF-BFE9-976C-5ED1-4AB9B71314FD}"/>
              </a:ext>
            </a:extLst>
          </p:cNvPr>
          <p:cNvSpPr txBox="1"/>
          <p:nvPr/>
        </p:nvSpPr>
        <p:spPr>
          <a:xfrm>
            <a:off x="2053898" y="4313662"/>
            <a:ext cx="2194325" cy="400110"/>
          </a:xfrm>
          <a:prstGeom prst="rect">
            <a:avLst/>
          </a:prstGeom>
          <a:noFill/>
        </p:spPr>
        <p:txBody>
          <a:bodyPr wrap="square">
            <a:spAutoFit/>
          </a:bodyPr>
          <a:lstStyle/>
          <a:p>
            <a:pPr algn="ctr"/>
            <a:r>
              <a:rPr lang="en-US" altLang="zh-CN" sz="2000" b="1" dirty="0">
                <a:latin typeface="Calibri" panose="020F0502020204030204" pitchFamily="34" charset="0"/>
                <a:ea typeface="Calibri" panose="020F0502020204030204" pitchFamily="34" charset="0"/>
                <a:cs typeface="Calibri" panose="020F0502020204030204" pitchFamily="34" charset="0"/>
              </a:rPr>
              <a:t>Tencent Pioneer</a:t>
            </a:r>
            <a:endParaRPr lang="zh-CN" altLang="en-US" sz="2000" b="1"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06283368-CA2C-AEFB-7D0E-D3A9DB03377A}"/>
              </a:ext>
            </a:extLst>
          </p:cNvPr>
          <p:cNvSpPr txBox="1"/>
          <p:nvPr/>
        </p:nvSpPr>
        <p:spPr>
          <a:xfrm>
            <a:off x="4413862" y="4159774"/>
            <a:ext cx="1702872" cy="707886"/>
          </a:xfrm>
          <a:prstGeom prst="rect">
            <a:avLst/>
          </a:prstGeom>
          <a:noFill/>
        </p:spPr>
        <p:txBody>
          <a:bodyPr wrap="square">
            <a:spAutoFit/>
          </a:bodyPr>
          <a:lstStyle/>
          <a:p>
            <a:pPr algn="ctr"/>
            <a:r>
              <a:rPr lang="en-US" altLang="zh-CN" sz="2000" b="1" dirty="0" err="1">
                <a:latin typeface="Calibri" panose="020F0502020204030204" pitchFamily="34" charset="0"/>
                <a:ea typeface="Calibri" panose="020F0502020204030204" pitchFamily="34" charset="0"/>
                <a:cs typeface="Calibri" panose="020F0502020204030204" pitchFamily="34" charset="0"/>
              </a:rPr>
              <a:t>Netease</a:t>
            </a:r>
            <a:r>
              <a:rPr lang="en-US" altLang="zh-CN" sz="2000" b="1" dirty="0">
                <a:latin typeface="Calibri" panose="020F0502020204030204" pitchFamily="34" charset="0"/>
                <a:ea typeface="Calibri" panose="020F0502020204030204" pitchFamily="34" charset="0"/>
                <a:cs typeface="Calibri" panose="020F0502020204030204" pitchFamily="34" charset="0"/>
              </a:rPr>
              <a:t> Cloud Gaming</a:t>
            </a:r>
            <a:endParaRPr lang="zh-CN" altLang="en-US" sz="2000" b="1" dirty="0">
              <a:latin typeface="Calibri" panose="020F0502020204030204" pitchFamily="34" charset="0"/>
              <a:cs typeface="Calibri" panose="020F0502020204030204" pitchFamily="34" charset="0"/>
            </a:endParaRPr>
          </a:p>
        </p:txBody>
      </p:sp>
      <p:sp>
        <p:nvSpPr>
          <p:cNvPr id="8" name="文本框 7">
            <a:extLst>
              <a:ext uri="{FF2B5EF4-FFF2-40B4-BE49-F238E27FC236}">
                <a16:creationId xmlns:a16="http://schemas.microsoft.com/office/drawing/2014/main" id="{B6BAF335-4D9D-35FA-58FC-C304C848F4A7}"/>
              </a:ext>
            </a:extLst>
          </p:cNvPr>
          <p:cNvSpPr txBox="1"/>
          <p:nvPr/>
        </p:nvSpPr>
        <p:spPr>
          <a:xfrm>
            <a:off x="6528098" y="4313662"/>
            <a:ext cx="1702873" cy="400110"/>
          </a:xfrm>
          <a:prstGeom prst="rect">
            <a:avLst/>
          </a:prstGeom>
          <a:noFill/>
        </p:spPr>
        <p:txBody>
          <a:bodyPr wrap="square">
            <a:spAutoFit/>
          </a:bodyPr>
          <a:lstStyle/>
          <a:p>
            <a:pPr algn="ctr"/>
            <a:r>
              <a:rPr lang="en-US" altLang="zh-CN" sz="2000" b="1" dirty="0" err="1">
                <a:latin typeface="Calibri" panose="020F0502020204030204" pitchFamily="34" charset="0"/>
                <a:ea typeface="Calibri" panose="020F0502020204030204" pitchFamily="34" charset="0"/>
                <a:cs typeface="Calibri" panose="020F0502020204030204" pitchFamily="34" charset="0"/>
              </a:rPr>
              <a:t>JoyArk</a:t>
            </a:r>
            <a:endParaRPr lang="zh-CN" altLang="en-US" sz="2000" b="1" dirty="0">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2087B08B-3E03-5E13-8B5F-2643CCB60022}"/>
              </a:ext>
            </a:extLst>
          </p:cNvPr>
          <p:cNvSpPr txBox="1"/>
          <p:nvPr/>
        </p:nvSpPr>
        <p:spPr>
          <a:xfrm>
            <a:off x="8642336" y="4313662"/>
            <a:ext cx="1702873" cy="400110"/>
          </a:xfrm>
          <a:prstGeom prst="rect">
            <a:avLst/>
          </a:prstGeom>
          <a:noFill/>
        </p:spPr>
        <p:txBody>
          <a:bodyPr wrap="square">
            <a:spAutoFit/>
          </a:bodyPr>
          <a:lstStyle/>
          <a:p>
            <a:pPr algn="ctr"/>
            <a:r>
              <a:rPr lang="en-US" altLang="zh-CN" sz="2000" b="1" dirty="0" err="1">
                <a:latin typeface="Calibri" panose="020F0502020204030204" pitchFamily="34" charset="0"/>
                <a:ea typeface="Calibri" panose="020F0502020204030204" pitchFamily="34" charset="0"/>
                <a:cs typeface="Calibri" panose="020F0502020204030204" pitchFamily="34" charset="0"/>
              </a:rPr>
              <a:t>CloudMoon</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734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2BF33-09C5-56F8-7496-6DF27E3D57D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FFD23BF-1070-CBF1-63C1-6E35380E83B4}"/>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Evaluation Results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48DD5F77-1982-EEAF-69E1-105712F4FB70}"/>
              </a:ext>
            </a:extLst>
          </p:cNvPr>
          <p:cNvSpPr>
            <a:spLocks noGrp="1"/>
          </p:cNvSpPr>
          <p:nvPr>
            <p:ph idx="1"/>
          </p:nvPr>
        </p:nvSpPr>
        <p:spPr>
          <a:xfrm>
            <a:off x="518534" y="1825625"/>
            <a:ext cx="11181289"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Interactive Latency</a:t>
            </a:r>
          </a:p>
          <a:p>
            <a:pPr lvl="1"/>
            <a:r>
              <a:rPr lang="en-US" altLang="zh-CN" dirty="0">
                <a:solidFill>
                  <a:srgbClr val="00B050"/>
                </a:solidFill>
                <a:latin typeface="Calibri" panose="020F0502020204030204" pitchFamily="34" charset="0"/>
                <a:ea typeface="Calibri" panose="020F0502020204030204" pitchFamily="34" charset="0"/>
                <a:cs typeface="Calibri" panose="020F0502020204030204" pitchFamily="34" charset="0"/>
              </a:rPr>
              <a:t>33.6-50.7% lower</a:t>
            </a:r>
          </a:p>
          <a:p>
            <a:r>
              <a:rPr lang="en-US" altLang="zh-CN" dirty="0">
                <a:latin typeface="Calibri" panose="020F0502020204030204" pitchFamily="34" charset="0"/>
                <a:ea typeface="Calibri" panose="020F0502020204030204" pitchFamily="34" charset="0"/>
                <a:cs typeface="Calibri" panose="020F0502020204030204" pitchFamily="34" charset="0"/>
              </a:rPr>
              <a:t>Non-network Latency</a:t>
            </a:r>
          </a:p>
          <a:p>
            <a:pPr lvl="1"/>
            <a:r>
              <a:rPr lang="en-US" altLang="zh-CN" dirty="0">
                <a:solidFill>
                  <a:srgbClr val="00B050"/>
                </a:solidFill>
                <a:latin typeface="Calibri" panose="020F0502020204030204" pitchFamily="34" charset="0"/>
                <a:ea typeface="Calibri" panose="020F0502020204030204" pitchFamily="34" charset="0"/>
                <a:cs typeface="Calibri" panose="020F0502020204030204" pitchFamily="34" charset="0"/>
              </a:rPr>
              <a:t>37.1-51.1% lower</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ID mappings</a:t>
            </a:r>
          </a:p>
          <a:p>
            <a:pPr lvl="1"/>
            <a:r>
              <a:rPr lang="en-US" altLang="zh-CN" dirty="0">
                <a:latin typeface="Calibri" panose="020F0502020204030204" pitchFamily="34" charset="0"/>
                <a:ea typeface="Calibri" panose="020F0502020204030204" pitchFamily="34" charset="0"/>
                <a:cs typeface="Calibri" panose="020F0502020204030204" pitchFamily="34" charset="0"/>
              </a:rPr>
              <a:t>LT: </a:t>
            </a:r>
            <a:r>
              <a:rPr lang="en-US" altLang="zh-CN" dirty="0" err="1">
                <a:latin typeface="Calibri" panose="020F0502020204030204" pitchFamily="34" charset="0"/>
                <a:ea typeface="Calibri" panose="020F0502020204030204" pitchFamily="34" charset="0"/>
                <a:cs typeface="Calibri" panose="020F0502020204030204" pitchFamily="34" charset="0"/>
              </a:rPr>
              <a:t>LoopTailor</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2: </a:t>
            </a:r>
            <a:r>
              <a:rPr lang="en-US" altLang="zh-CN" dirty="0" err="1">
                <a:latin typeface="Calibri" panose="020F0502020204030204" pitchFamily="34" charset="0"/>
                <a:ea typeface="Calibri" panose="020F0502020204030204" pitchFamily="34" charset="0"/>
                <a:cs typeface="Calibri" panose="020F0502020204030204" pitchFamily="34" charset="0"/>
              </a:rPr>
              <a:t>CloudMoon</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4: </a:t>
            </a:r>
            <a:r>
              <a:rPr lang="en-US" altLang="zh-CN" dirty="0" err="1">
                <a:latin typeface="Calibri" panose="020F0502020204030204" pitchFamily="34" charset="0"/>
                <a:ea typeface="Calibri" panose="020F0502020204030204" pitchFamily="34" charset="0"/>
                <a:cs typeface="Calibri" panose="020F0502020204030204" pitchFamily="34" charset="0"/>
              </a:rPr>
              <a:t>JoyArk</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5: </a:t>
            </a:r>
            <a:r>
              <a:rPr lang="en-US" altLang="zh-CN" dirty="0" err="1">
                <a:latin typeface="Calibri" panose="020F0502020204030204" pitchFamily="34" charset="0"/>
                <a:ea typeface="Calibri" panose="020F0502020204030204" pitchFamily="34" charset="0"/>
                <a:cs typeface="Calibri" panose="020F0502020204030204" pitchFamily="34" charset="0"/>
              </a:rPr>
              <a:t>Netease</a:t>
            </a:r>
            <a:r>
              <a:rPr lang="en-US" altLang="zh-CN" dirty="0">
                <a:latin typeface="Calibri" panose="020F0502020204030204" pitchFamily="34" charset="0"/>
                <a:ea typeface="Calibri" panose="020F0502020204030204" pitchFamily="34" charset="0"/>
                <a:cs typeface="Calibri" panose="020F0502020204030204" pitchFamily="34" charset="0"/>
              </a:rPr>
              <a:t> Cloud Gaming</a:t>
            </a:r>
          </a:p>
          <a:p>
            <a:pPr lvl="1"/>
            <a:r>
              <a:rPr lang="en-US" altLang="zh-CN" dirty="0">
                <a:latin typeface="Calibri" panose="020F0502020204030204" pitchFamily="34" charset="0"/>
                <a:ea typeface="Calibri" panose="020F0502020204030204" pitchFamily="34" charset="0"/>
                <a:cs typeface="Calibri" panose="020F0502020204030204" pitchFamily="34" charset="0"/>
              </a:rPr>
              <a:t>6: Tencent Pioneer</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42B0BC50-9611-0EE2-C66B-956980AFBB53}"/>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39</a:t>
            </a:fld>
            <a:endParaRPr lang="en-US" dirty="0"/>
          </a:p>
        </p:txBody>
      </p:sp>
      <p:pic>
        <p:nvPicPr>
          <p:cNvPr id="8" name="图片 7">
            <a:extLst>
              <a:ext uri="{FF2B5EF4-FFF2-40B4-BE49-F238E27FC236}">
                <a16:creationId xmlns:a16="http://schemas.microsoft.com/office/drawing/2014/main" id="{02382EC3-443B-8D21-5EFA-3BA4A8E54E8A}"/>
              </a:ext>
            </a:extLst>
          </p:cNvPr>
          <p:cNvPicPr>
            <a:picLocks noChangeAspect="1"/>
          </p:cNvPicPr>
          <p:nvPr/>
        </p:nvPicPr>
        <p:blipFill>
          <a:blip r:embed="rId3"/>
          <a:stretch>
            <a:fillRect/>
          </a:stretch>
        </p:blipFill>
        <p:spPr>
          <a:xfrm>
            <a:off x="7001098" y="1649626"/>
            <a:ext cx="4407423" cy="3636290"/>
          </a:xfrm>
          <a:prstGeom prst="rect">
            <a:avLst/>
          </a:prstGeom>
        </p:spPr>
      </p:pic>
      <p:sp>
        <p:nvSpPr>
          <p:cNvPr id="9" name="矩形: 圆角 8">
            <a:extLst>
              <a:ext uri="{FF2B5EF4-FFF2-40B4-BE49-F238E27FC236}">
                <a16:creationId xmlns:a16="http://schemas.microsoft.com/office/drawing/2014/main" id="{B1E0A72C-8CC1-6BC4-CB81-E8FCBF11E678}"/>
              </a:ext>
            </a:extLst>
          </p:cNvPr>
          <p:cNvSpPr/>
          <p:nvPr/>
        </p:nvSpPr>
        <p:spPr>
          <a:xfrm>
            <a:off x="7738646" y="3135962"/>
            <a:ext cx="454133" cy="1325575"/>
          </a:xfrm>
          <a:prstGeom prst="roundRect">
            <a:avLst/>
          </a:prstGeom>
          <a:noFill/>
          <a:ln w="28575">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Tree>
    <p:extLst>
      <p:ext uri="{BB962C8B-B14F-4D97-AF65-F5344CB8AC3E}">
        <p14:creationId xmlns:p14="http://schemas.microsoft.com/office/powerpoint/2010/main" val="4089010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12BEE-64FB-DF34-9CE6-F8772E1BEA7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1B5614A-CBD9-CE71-8305-E617315EB607}"/>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Understanding the Status Quo of CG’s </a:t>
            </a:r>
            <a:r>
              <a:rPr lang="en-US" altLang="zh-CN" sz="4000" b="1" dirty="0" err="1">
                <a:latin typeface="Calibri" panose="020F0502020204030204" pitchFamily="34" charset="0"/>
                <a:ea typeface="Calibri" panose="020F0502020204030204" pitchFamily="34" charset="0"/>
                <a:cs typeface="Calibri" panose="020F0502020204030204" pitchFamily="34" charset="0"/>
              </a:rPr>
              <a:t>QoE</a:t>
            </a:r>
            <a:endParaRPr lang="zh-CN" altLang="en-US" sz="4000" b="1" dirty="0">
              <a:latin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F93C2FA0-D41E-66C4-62A5-C4B29D5A9BE5}"/>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4</a:t>
            </a:fld>
            <a:endParaRPr lang="en-US" dirty="0"/>
          </a:p>
        </p:txBody>
      </p:sp>
      <p:sp>
        <p:nvSpPr>
          <p:cNvPr id="7" name="圆角矩形 9">
            <a:extLst>
              <a:ext uri="{FF2B5EF4-FFF2-40B4-BE49-F238E27FC236}">
                <a16:creationId xmlns:a16="http://schemas.microsoft.com/office/drawing/2014/main" id="{6178963E-B41A-AEB0-2862-EE0A39931773}"/>
              </a:ext>
            </a:extLst>
          </p:cNvPr>
          <p:cNvSpPr/>
          <p:nvPr/>
        </p:nvSpPr>
        <p:spPr>
          <a:xfrm>
            <a:off x="1649970" y="1891724"/>
            <a:ext cx="2552375" cy="976144"/>
          </a:xfrm>
          <a:prstGeom prst="roundRect">
            <a:avLst/>
          </a:prstGeom>
          <a:solidFill>
            <a:srgbClr val="832AA6"/>
          </a:solidFill>
          <a:ln w="19050" cap="flat" cmpd="sng" algn="ctr">
            <a:solidFill>
              <a:sysClr val="window" lastClr="FFFFFF"/>
            </a:solidFill>
            <a:prstDash val="solid"/>
            <a:miter lim="800000"/>
          </a:ln>
          <a:effectLst/>
        </p:spPr>
        <p:txBody>
          <a:bodyPr rtlCol="0" anchor="ctr"/>
          <a:lstStyle/>
          <a:p>
            <a:pPr algn="ctr">
              <a:defRPr/>
            </a:pPr>
            <a:r>
              <a:rPr lang="en-US" altLang="zh-CN"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CG involves UE, network, cloud</a:t>
            </a:r>
          </a:p>
        </p:txBody>
      </p:sp>
      <p:sp>
        <p:nvSpPr>
          <p:cNvPr id="8" name="圆角矩形 9">
            <a:extLst>
              <a:ext uri="{FF2B5EF4-FFF2-40B4-BE49-F238E27FC236}">
                <a16:creationId xmlns:a16="http://schemas.microsoft.com/office/drawing/2014/main" id="{EC9E54C9-E602-D06B-9D60-3C661CF21C15}"/>
              </a:ext>
            </a:extLst>
          </p:cNvPr>
          <p:cNvSpPr/>
          <p:nvPr/>
        </p:nvSpPr>
        <p:spPr>
          <a:xfrm>
            <a:off x="4483270" y="1891724"/>
            <a:ext cx="2552375" cy="976144"/>
          </a:xfrm>
          <a:prstGeom prst="roundRect">
            <a:avLst/>
          </a:prstGeom>
          <a:solidFill>
            <a:srgbClr val="832AA6"/>
          </a:solidFill>
          <a:ln w="19050" cap="flat" cmpd="sng" algn="ctr">
            <a:solidFill>
              <a:sysClr val="window" lastClr="FFFFFF"/>
            </a:solidFill>
            <a:prstDash val="solid"/>
            <a:miter lim="800000"/>
          </a:ln>
          <a:effectLst/>
        </p:spPr>
        <p:txBody>
          <a:bodyPr rtlCol="0" anchor="ctr"/>
          <a:lstStyle/>
          <a:p>
            <a:pPr algn="ctr">
              <a:defRPr/>
            </a:pPr>
            <a:r>
              <a:rPr lang="en-US" altLang="zh-CN"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Commercial platforms are closed-source</a:t>
            </a:r>
          </a:p>
        </p:txBody>
      </p:sp>
      <p:sp>
        <p:nvSpPr>
          <p:cNvPr id="9" name="圆角矩形 9">
            <a:extLst>
              <a:ext uri="{FF2B5EF4-FFF2-40B4-BE49-F238E27FC236}">
                <a16:creationId xmlns:a16="http://schemas.microsoft.com/office/drawing/2014/main" id="{CB6371B4-68A9-A04A-7142-235101DED092}"/>
              </a:ext>
            </a:extLst>
          </p:cNvPr>
          <p:cNvSpPr/>
          <p:nvPr/>
        </p:nvSpPr>
        <p:spPr>
          <a:xfrm>
            <a:off x="7316570" y="1891724"/>
            <a:ext cx="2676685" cy="976144"/>
          </a:xfrm>
          <a:prstGeom prst="roundRect">
            <a:avLst/>
          </a:prstGeom>
          <a:solidFill>
            <a:srgbClr val="832AA6"/>
          </a:solidFill>
          <a:ln w="19050" cap="flat" cmpd="sng" algn="ctr">
            <a:solidFill>
              <a:sysClr val="window" lastClr="FFFFFF"/>
            </a:solidFill>
            <a:prstDash val="solid"/>
            <a:miter lim="800000"/>
          </a:ln>
          <a:effectLst/>
        </p:spPr>
        <p:txBody>
          <a:bodyPr rtlCol="0" anchor="ctr"/>
          <a:lstStyle/>
          <a:p>
            <a:pPr algn="ctr">
              <a:defRPr/>
            </a:pPr>
            <a:r>
              <a:rPr lang="en-US" altLang="zh-CN"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Open-source solutions lack representativeness</a:t>
            </a:r>
          </a:p>
        </p:txBody>
      </p:sp>
      <p:sp>
        <p:nvSpPr>
          <p:cNvPr id="10" name="圆角矩形 9">
            <a:extLst>
              <a:ext uri="{FF2B5EF4-FFF2-40B4-BE49-F238E27FC236}">
                <a16:creationId xmlns:a16="http://schemas.microsoft.com/office/drawing/2014/main" id="{64B56FCA-6E71-9714-EA07-EAF237C16D12}"/>
              </a:ext>
            </a:extLst>
          </p:cNvPr>
          <p:cNvSpPr/>
          <p:nvPr/>
        </p:nvSpPr>
        <p:spPr>
          <a:xfrm>
            <a:off x="1818079" y="3495180"/>
            <a:ext cx="7939609" cy="790617"/>
          </a:xfrm>
          <a:prstGeom prst="roundRect">
            <a:avLst/>
          </a:prstGeom>
          <a:solidFill>
            <a:srgbClr val="F24C4C"/>
          </a:solidFill>
          <a:ln w="19050" cap="flat" cmpd="sng" algn="ctr">
            <a:solidFill>
              <a:sysClr val="window" lastClr="FFFFFF"/>
            </a:solidFill>
            <a:prstDash val="solid"/>
            <a:miter lim="800000"/>
          </a:ln>
          <a:effectLst/>
        </p:spPr>
        <p:txBody>
          <a:bodyPr rtlCol="0" anchor="ctr"/>
          <a:lstStyle/>
          <a:p>
            <a:pPr algn="ctr">
              <a:defRPr/>
            </a:pPr>
            <a:r>
              <a:rPr lang="en-US" altLang="zh-CN" sz="2400" b="1" dirty="0">
                <a:solidFill>
                  <a:prstClr val="white"/>
                </a:solidFill>
                <a:latin typeface="Arial" panose="020B0604020202020204" pitchFamily="34" charset="0"/>
                <a:ea typeface="微软雅黑" panose="020B0503020204020204" pitchFamily="34" charset="-122"/>
                <a:cs typeface="Arial" panose="020B0604020202020204" pitchFamily="34" charset="0"/>
              </a:rPr>
              <a:t>How to measure interactive latencies of commercial CG platforms at scale?</a:t>
            </a:r>
            <a:endParaRPr lang="zh-CN" altLang="en-US" sz="2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箭头: 右 10">
            <a:extLst>
              <a:ext uri="{FF2B5EF4-FFF2-40B4-BE49-F238E27FC236}">
                <a16:creationId xmlns:a16="http://schemas.microsoft.com/office/drawing/2014/main" id="{2A6624F4-79C9-53B2-3CEE-8C1F9F40F398}"/>
              </a:ext>
            </a:extLst>
          </p:cNvPr>
          <p:cNvSpPr/>
          <p:nvPr/>
        </p:nvSpPr>
        <p:spPr>
          <a:xfrm rot="5400000">
            <a:off x="5477734" y="2909385"/>
            <a:ext cx="605121" cy="579068"/>
          </a:xfrm>
          <a:prstGeom prst="rightArrow">
            <a:avLst/>
          </a:prstGeom>
          <a:gradFill flip="none" rotWithShape="1">
            <a:gsLst>
              <a:gs pos="0">
                <a:srgbClr val="B454B6"/>
              </a:gs>
              <a:gs pos="36000">
                <a:srgbClr val="B454B6"/>
              </a:gs>
              <a:gs pos="0">
                <a:srgbClr val="7030A0"/>
              </a:gs>
              <a:gs pos="62000">
                <a:srgbClr val="F24C4C"/>
              </a:gs>
              <a:gs pos="86000">
                <a:srgbClr val="F24C4C"/>
              </a:gs>
            </a:gsLst>
            <a:lin ang="0" scaled="0"/>
            <a:tileRect/>
          </a:gradFill>
          <a:ln w="12700" cap="flat" cmpd="sng" algn="ctr">
            <a:noFill/>
            <a:prstDash val="solid"/>
            <a:miter lim="800000"/>
          </a:ln>
          <a:effectLst/>
        </p:spPr>
        <p:txBody>
          <a:bodyPr rtlCol="0" anchor="ctr"/>
          <a:lstStyle/>
          <a:p>
            <a:pPr algn="ctr">
              <a:defRPr/>
            </a:pPr>
            <a:endParaRPr lang="zh-CN" altLang="en-US" sz="1800" dirty="0">
              <a:solidFill>
                <a:prstClr val="white"/>
              </a:solidFill>
              <a:latin typeface="Calibri" panose="020F0502020204030204"/>
              <a:ea typeface="等线" panose="02010600030101010101" pitchFamily="2" charset="-122"/>
              <a:cs typeface="+mn-cs"/>
            </a:endParaRPr>
          </a:p>
        </p:txBody>
      </p:sp>
      <p:sp>
        <p:nvSpPr>
          <p:cNvPr id="12" name="内容占位符 2">
            <a:extLst>
              <a:ext uri="{FF2B5EF4-FFF2-40B4-BE49-F238E27FC236}">
                <a16:creationId xmlns:a16="http://schemas.microsoft.com/office/drawing/2014/main" id="{5B6F502C-E831-BC2F-2409-A13EDBD0A5BE}"/>
              </a:ext>
            </a:extLst>
          </p:cNvPr>
          <p:cNvSpPr>
            <a:spLocks noGrp="1"/>
          </p:cNvSpPr>
          <p:nvPr>
            <p:ph idx="1"/>
          </p:nvPr>
        </p:nvSpPr>
        <p:spPr>
          <a:xfrm>
            <a:off x="518534" y="1825625"/>
            <a:ext cx="11269929" cy="4783332"/>
          </a:xfrm>
        </p:spPr>
        <p:txBody>
          <a:bodyPr>
            <a:normAutofit/>
          </a:bodyPr>
          <a:lstStyle/>
          <a:p>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pic>
        <p:nvPicPr>
          <p:cNvPr id="3074" name="Picture 2" descr="User equipment Vector Icons free download in SVG, PNG Format">
            <a:extLst>
              <a:ext uri="{FF2B5EF4-FFF2-40B4-BE49-F238E27FC236}">
                <a16:creationId xmlns:a16="http://schemas.microsoft.com/office/drawing/2014/main" id="{83920376-FA83-1E83-5576-4BC8662F1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056" y="4659311"/>
            <a:ext cx="1078051" cy="1078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twork Vector Icons free download in SVG, PNG Format">
            <a:extLst>
              <a:ext uri="{FF2B5EF4-FFF2-40B4-BE49-F238E27FC236}">
                <a16:creationId xmlns:a16="http://schemas.microsoft.com/office/drawing/2014/main" id="{51F5563E-DEA9-8F64-D795-5532A75EF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542" y="4537423"/>
            <a:ext cx="1321829" cy="13218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rver Cloud Computing Vector Icon - 9857 - Dryicons">
            <a:extLst>
              <a:ext uri="{FF2B5EF4-FFF2-40B4-BE49-F238E27FC236}">
                <a16:creationId xmlns:a16="http://schemas.microsoft.com/office/drawing/2014/main" id="{E45335E6-D8AF-5EC7-7EE0-CCF3110803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191" y="4471076"/>
            <a:ext cx="1321829" cy="132182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箭头连接符 18">
            <a:extLst>
              <a:ext uri="{FF2B5EF4-FFF2-40B4-BE49-F238E27FC236}">
                <a16:creationId xmlns:a16="http://schemas.microsoft.com/office/drawing/2014/main" id="{49EA9824-C259-4274-A080-244D75C3E662}"/>
              </a:ext>
            </a:extLst>
          </p:cNvPr>
          <p:cNvCxnSpPr/>
          <p:nvPr/>
        </p:nvCxnSpPr>
        <p:spPr>
          <a:xfrm>
            <a:off x="4021106" y="5095121"/>
            <a:ext cx="1077435" cy="0"/>
          </a:xfrm>
          <a:prstGeom prst="straightConnector1">
            <a:avLst/>
          </a:prstGeom>
          <a:ln>
            <a:solidFill>
              <a:schemeClr val="accent5"/>
            </a:solidFill>
            <a:prstDash val="sysDash"/>
            <a:tailEnd type="triangle"/>
          </a:ln>
        </p:spPr>
        <p:style>
          <a:lnRef idx="3">
            <a:schemeClr val="dk1"/>
          </a:lnRef>
          <a:fillRef idx="0">
            <a:schemeClr val="dk1"/>
          </a:fillRef>
          <a:effectRef idx="2">
            <a:schemeClr val="dk1"/>
          </a:effectRef>
          <a:fontRef idx="minor">
            <a:schemeClr val="tx1"/>
          </a:fontRef>
        </p:style>
      </p:cxnSp>
      <p:cxnSp>
        <p:nvCxnSpPr>
          <p:cNvPr id="20" name="直接箭头连接符 19">
            <a:extLst>
              <a:ext uri="{FF2B5EF4-FFF2-40B4-BE49-F238E27FC236}">
                <a16:creationId xmlns:a16="http://schemas.microsoft.com/office/drawing/2014/main" id="{1EE334FE-212C-2545-8C79-46250B722520}"/>
              </a:ext>
            </a:extLst>
          </p:cNvPr>
          <p:cNvCxnSpPr/>
          <p:nvPr/>
        </p:nvCxnSpPr>
        <p:spPr>
          <a:xfrm>
            <a:off x="4021106" y="5318396"/>
            <a:ext cx="1077435" cy="0"/>
          </a:xfrm>
          <a:prstGeom prst="straightConnector1">
            <a:avLst/>
          </a:prstGeom>
          <a:ln>
            <a:solidFill>
              <a:schemeClr val="accent5"/>
            </a:solidFill>
            <a:prstDash val="sysDash"/>
            <a:headEnd type="triangle"/>
            <a:tailEnd type="non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486205D7-D0E7-E61E-8AD3-BC0E7575CB6B}"/>
              </a:ext>
            </a:extLst>
          </p:cNvPr>
          <p:cNvCxnSpPr/>
          <p:nvPr/>
        </p:nvCxnSpPr>
        <p:spPr>
          <a:xfrm>
            <a:off x="6349636" y="5100782"/>
            <a:ext cx="1077435" cy="0"/>
          </a:xfrm>
          <a:prstGeom prst="straightConnector1">
            <a:avLst/>
          </a:prstGeom>
          <a:ln>
            <a:solidFill>
              <a:schemeClr val="accent5"/>
            </a:solidFill>
            <a:prstDash val="sysDash"/>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0E67FF5A-B086-7AC6-B20F-0950813B384D}"/>
              </a:ext>
            </a:extLst>
          </p:cNvPr>
          <p:cNvCxnSpPr/>
          <p:nvPr/>
        </p:nvCxnSpPr>
        <p:spPr>
          <a:xfrm>
            <a:off x="6349636" y="5324057"/>
            <a:ext cx="1077435" cy="0"/>
          </a:xfrm>
          <a:prstGeom prst="straightConnector1">
            <a:avLst/>
          </a:prstGeom>
          <a:ln>
            <a:solidFill>
              <a:schemeClr val="accent5"/>
            </a:solidFill>
            <a:prstDash val="sysDash"/>
            <a:headEnd type="triangle"/>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38421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DD991-F238-4729-2AA3-2A83F7262A83}"/>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B6320AF-F990-AA8E-1472-4A141BC5F7C8}"/>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Evaluation Results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DD5B5BD7-BE37-D180-3CA4-6725FA9C6FD5}"/>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Performance Breakdown</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Compare with X-MCG</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Avg. non-network latency</a:t>
            </a:r>
          </a:p>
          <a:p>
            <a:pPr lvl="2"/>
            <a:r>
              <a:rPr lang="en-US" altLang="zh-CN" dirty="0">
                <a:latin typeface="Calibri" panose="020F0502020204030204" pitchFamily="34" charset="0"/>
                <a:ea typeface="Calibri" panose="020F0502020204030204" pitchFamily="34" charset="0"/>
                <a:cs typeface="Calibri" panose="020F0502020204030204" pitchFamily="34" charset="0"/>
              </a:rPr>
              <a:t>GFI: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22.3% lower</a:t>
            </a:r>
          </a:p>
          <a:p>
            <a:pPr lvl="2"/>
            <a:r>
              <a:rPr lang="en-US" altLang="zh-CN" dirty="0">
                <a:latin typeface="Calibri" panose="020F0502020204030204" pitchFamily="34" charset="0"/>
                <a:ea typeface="Calibri" panose="020F0502020204030204" pitchFamily="34" charset="0"/>
                <a:cs typeface="Calibri" panose="020F0502020204030204" pitchFamily="34" charset="0"/>
              </a:rPr>
              <a:t>GFI + RVC: </a:t>
            </a:r>
            <a:r>
              <a:rPr lang="en-US" altLang="zh-CN" dirty="0">
                <a:solidFill>
                  <a:srgbClr val="00B050"/>
                </a:solidFill>
                <a:latin typeface="Calibri" panose="020F0502020204030204" pitchFamily="34" charset="0"/>
                <a:ea typeface="Calibri" panose="020F0502020204030204" pitchFamily="34" charset="0"/>
                <a:cs typeface="Calibri" panose="020F0502020204030204" pitchFamily="34" charset="0"/>
              </a:rPr>
              <a:t>37.2% lower</a:t>
            </a:r>
          </a:p>
          <a:p>
            <a:pPr lvl="2"/>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Avg. </a:t>
            </a:r>
            <a:r>
              <a:rPr lang="en-US" altLang="zh-CN" dirty="0" err="1">
                <a:latin typeface="Calibri" panose="020F0502020204030204" pitchFamily="34" charset="0"/>
                <a:ea typeface="Calibri" panose="020F0502020204030204" pitchFamily="34" charset="0"/>
                <a:cs typeface="Calibri" panose="020F0502020204030204" pitchFamily="34" charset="0"/>
              </a:rPr>
              <a:t>VSync</a:t>
            </a:r>
            <a:r>
              <a:rPr lang="en-US" altLang="zh-CN" dirty="0">
                <a:latin typeface="Calibri" panose="020F0502020204030204" pitchFamily="34" charset="0"/>
                <a:ea typeface="Calibri" panose="020F0502020204030204" pitchFamily="34" charset="0"/>
                <a:cs typeface="Calibri" panose="020F0502020204030204" pitchFamily="34" charset="0"/>
              </a:rPr>
              <a:t>-induced latency</a:t>
            </a:r>
          </a:p>
          <a:p>
            <a:pPr lvl="2"/>
            <a:r>
              <a:rPr lang="en-US" altLang="zh-CN" dirty="0">
                <a:latin typeface="Calibri" panose="020F0502020204030204" pitchFamily="34" charset="0"/>
                <a:ea typeface="Calibri" panose="020F0502020204030204" pitchFamily="34" charset="0"/>
                <a:cs typeface="Calibri" panose="020F0502020204030204" pitchFamily="34" charset="0"/>
              </a:rPr>
              <a:t>GFI: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38.6% lower</a:t>
            </a:r>
          </a:p>
          <a:p>
            <a:pPr lvl="2"/>
            <a:r>
              <a:rPr lang="en-US" altLang="zh-CN" dirty="0">
                <a:latin typeface="Calibri" panose="020F0502020204030204" pitchFamily="34" charset="0"/>
                <a:ea typeface="Calibri" panose="020F0502020204030204" pitchFamily="34" charset="0"/>
                <a:cs typeface="Calibri" panose="020F0502020204030204" pitchFamily="34" charset="0"/>
              </a:rPr>
              <a:t>GFI + RVC: </a:t>
            </a:r>
            <a:r>
              <a:rPr lang="en-US" altLang="zh-CN" dirty="0">
                <a:solidFill>
                  <a:srgbClr val="00B050"/>
                </a:solidFill>
                <a:latin typeface="Calibri" panose="020F0502020204030204" pitchFamily="34" charset="0"/>
                <a:ea typeface="Calibri" panose="020F0502020204030204" pitchFamily="34" charset="0"/>
                <a:cs typeface="Calibri" panose="020F0502020204030204" pitchFamily="34" charset="0"/>
              </a:rPr>
              <a:t>77.3% lower</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C4BC276D-5C63-AA8C-6351-32F54A737935}"/>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40</a:t>
            </a:fld>
            <a:endParaRPr lang="en-US" dirty="0"/>
          </a:p>
        </p:txBody>
      </p:sp>
      <p:pic>
        <p:nvPicPr>
          <p:cNvPr id="5" name="图片 4">
            <a:extLst>
              <a:ext uri="{FF2B5EF4-FFF2-40B4-BE49-F238E27FC236}">
                <a16:creationId xmlns:a16="http://schemas.microsoft.com/office/drawing/2014/main" id="{A65AB2D7-2876-5EE1-E651-5D629D749FCA}"/>
              </a:ext>
            </a:extLst>
          </p:cNvPr>
          <p:cNvPicPr>
            <a:picLocks noChangeAspect="1"/>
          </p:cNvPicPr>
          <p:nvPr/>
        </p:nvPicPr>
        <p:blipFill>
          <a:blip r:embed="rId3"/>
          <a:stretch>
            <a:fillRect/>
          </a:stretch>
        </p:blipFill>
        <p:spPr>
          <a:xfrm>
            <a:off x="7835719" y="779321"/>
            <a:ext cx="3551480" cy="2780118"/>
          </a:xfrm>
          <a:prstGeom prst="rect">
            <a:avLst/>
          </a:prstGeom>
        </p:spPr>
      </p:pic>
      <p:pic>
        <p:nvPicPr>
          <p:cNvPr id="7" name="图片 6">
            <a:extLst>
              <a:ext uri="{FF2B5EF4-FFF2-40B4-BE49-F238E27FC236}">
                <a16:creationId xmlns:a16="http://schemas.microsoft.com/office/drawing/2014/main" id="{2C410F2F-F79D-DB54-641B-01343A15A60A}"/>
              </a:ext>
            </a:extLst>
          </p:cNvPr>
          <p:cNvPicPr>
            <a:picLocks noChangeAspect="1"/>
          </p:cNvPicPr>
          <p:nvPr/>
        </p:nvPicPr>
        <p:blipFill>
          <a:blip r:embed="rId4"/>
          <a:stretch>
            <a:fillRect/>
          </a:stretch>
        </p:blipFill>
        <p:spPr>
          <a:xfrm>
            <a:off x="7835719" y="3690337"/>
            <a:ext cx="3551480" cy="2787721"/>
          </a:xfrm>
          <a:prstGeom prst="rect">
            <a:avLst/>
          </a:prstGeom>
        </p:spPr>
      </p:pic>
    </p:spTree>
    <p:extLst>
      <p:ext uri="{BB962C8B-B14F-4D97-AF65-F5344CB8AC3E}">
        <p14:creationId xmlns:p14="http://schemas.microsoft.com/office/powerpoint/2010/main" val="9265855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EC780-99BE-C957-8E26-4E3D80B8522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411539B-12FA-840A-5C39-FBEFFC265714}"/>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Conclusion</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A5923FC3-FA76-204F-7175-B9799BCAE9F8}"/>
              </a:ext>
            </a:extLst>
          </p:cNvPr>
          <p:cNvSpPr>
            <a:spLocks noGrp="1"/>
          </p:cNvSpPr>
          <p:nvPr>
            <p:ph idx="1"/>
          </p:nvPr>
        </p:nvSpPr>
        <p:spPr>
          <a:xfrm>
            <a:off x="518534" y="1825625"/>
            <a:ext cx="11933262" cy="4783332"/>
          </a:xfrm>
        </p:spPr>
        <p:txBody>
          <a:bodyPr>
            <a:norm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Network latency is </a:t>
            </a:r>
            <a:r>
              <a:rPr lang="en-US" altLang="zh-CN" sz="2400" b="1" i="1" dirty="0">
                <a:latin typeface="Calibri" panose="020F0502020204030204" pitchFamily="34" charset="0"/>
                <a:ea typeface="Calibri" panose="020F0502020204030204" pitchFamily="34" charset="0"/>
                <a:cs typeface="Calibri" panose="020F0502020204030204" pitchFamily="34" charset="0"/>
              </a:rPr>
              <a:t>not</a:t>
            </a:r>
            <a:r>
              <a:rPr lang="en-US" altLang="zh-CN" sz="2400" dirty="0">
                <a:latin typeface="Calibri" panose="020F0502020204030204" pitchFamily="34" charset="0"/>
                <a:ea typeface="Calibri" panose="020F0502020204030204" pitchFamily="34" charset="0"/>
                <a:cs typeface="Calibri" panose="020F0502020204030204" pitchFamily="34" charset="0"/>
              </a:rPr>
              <a:t> the key bottleneck of MCG’s performance</a:t>
            </a:r>
          </a:p>
          <a:p>
            <a:r>
              <a:rPr lang="en-US" altLang="zh-CN" sz="2400" dirty="0">
                <a:latin typeface="Calibri" panose="020F0502020204030204" pitchFamily="34" charset="0"/>
                <a:ea typeface="Calibri" panose="020F0502020204030204" pitchFamily="34" charset="0"/>
                <a:cs typeface="Calibri" panose="020F0502020204030204" pitchFamily="34" charset="0"/>
              </a:rPr>
              <a:t>The biggest contributor of MCG’s interactive latency: </a:t>
            </a:r>
            <a:r>
              <a:rPr lang="en-US" altLang="zh-CN" sz="2400" b="1" dirty="0">
                <a:latin typeface="Calibri" panose="020F0502020204030204" pitchFamily="34" charset="0"/>
                <a:ea typeface="Calibri" panose="020F0502020204030204" pitchFamily="34" charset="0"/>
                <a:cs typeface="Calibri" panose="020F0502020204030204" pitchFamily="34" charset="0"/>
              </a:rPr>
              <a:t>the VSync mechanism</a:t>
            </a:r>
          </a:p>
          <a:p>
            <a:r>
              <a:rPr lang="en-US" altLang="zh-CN" sz="2400" dirty="0">
                <a:latin typeface="Calibri" panose="020F0502020204030204" pitchFamily="34" charset="0"/>
                <a:ea typeface="Calibri" panose="020F0502020204030204" pitchFamily="34" charset="0"/>
                <a:cs typeface="Calibri" panose="020F0502020204030204" pitchFamily="34" charset="0"/>
              </a:rPr>
              <a:t>Key insight: VSync events are </a:t>
            </a:r>
            <a:r>
              <a:rPr lang="en-US" altLang="zh-CN" sz="2400" b="1" i="1" dirty="0">
                <a:latin typeface="Calibri" panose="020F0502020204030204" pitchFamily="34" charset="0"/>
                <a:ea typeface="Calibri" panose="020F0502020204030204" pitchFamily="34" charset="0"/>
                <a:cs typeface="Calibri" panose="020F0502020204030204" pitchFamily="34" charset="0"/>
              </a:rPr>
              <a:t>structurally</a:t>
            </a:r>
            <a:r>
              <a:rPr lang="en-US" altLang="zh-CN" sz="2400" b="1" dirty="0">
                <a:latin typeface="Calibri" panose="020F0502020204030204" pitchFamily="34" charset="0"/>
                <a:ea typeface="Calibri" panose="020F0502020204030204" pitchFamily="34" charset="0"/>
                <a:cs typeface="Calibri" panose="020F0502020204030204" pitchFamily="34" charset="0"/>
              </a:rPr>
              <a:t> required </a:t>
            </a:r>
            <a:r>
              <a:rPr lang="en-US" altLang="zh-CN" sz="2400" dirty="0">
                <a:latin typeface="Calibri" panose="020F0502020204030204" pitchFamily="34" charset="0"/>
                <a:ea typeface="Calibri" panose="020F0502020204030204" pitchFamily="34" charset="0"/>
                <a:cs typeface="Calibri" panose="020F0502020204030204" pitchFamily="34" charset="0"/>
              </a:rPr>
              <a:t>but not every one is </a:t>
            </a:r>
            <a:r>
              <a:rPr lang="en-US" altLang="zh-CN" sz="2400" b="1" i="1" dirty="0">
                <a:latin typeface="Calibri" panose="020F0502020204030204" pitchFamily="34" charset="0"/>
                <a:ea typeface="Calibri" panose="020F0502020204030204" pitchFamily="34" charset="0"/>
                <a:cs typeface="Calibri" panose="020F0502020204030204" pitchFamily="34" charset="0"/>
              </a:rPr>
              <a:t>functionally</a:t>
            </a:r>
            <a:r>
              <a:rPr lang="en-US" altLang="zh-CN" sz="2400" b="1" dirty="0">
                <a:latin typeface="Calibri" panose="020F0502020204030204" pitchFamily="34" charset="0"/>
                <a:ea typeface="Calibri" panose="020F0502020204030204" pitchFamily="34" charset="0"/>
                <a:cs typeface="Calibri" panose="020F0502020204030204" pitchFamily="34" charset="0"/>
              </a:rPr>
              <a:t> useful</a:t>
            </a:r>
          </a:p>
          <a:p>
            <a:r>
              <a:rPr lang="en-US" altLang="zh-CN" sz="2400" dirty="0">
                <a:solidFill>
                  <a:srgbClr val="0070C0"/>
                </a:solidFill>
                <a:latin typeface="Calibri" panose="020F0502020204030204" pitchFamily="34" charset="0"/>
                <a:ea typeface="Calibri" panose="020F0502020204030204" pitchFamily="34" charset="0"/>
                <a:cs typeface="Calibri" panose="020F0502020204030204" pitchFamily="34" charset="0"/>
              </a:rPr>
              <a:t>34-51% lower interactive latency </a:t>
            </a:r>
            <a:r>
              <a:rPr lang="en-US" altLang="zh-CN" sz="2400" dirty="0">
                <a:latin typeface="Calibri" panose="020F0502020204030204" pitchFamily="34" charset="0"/>
                <a:ea typeface="Calibri" panose="020F0502020204030204" pitchFamily="34" charset="0"/>
                <a:cs typeface="Calibri" panose="020F0502020204030204" pitchFamily="34" charset="0"/>
              </a:rPr>
              <a:t>compared with commercial MCG platforms</a:t>
            </a: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dirty="0">
                <a:latin typeface="Calibri" panose="020F0502020204030204" pitchFamily="34" charset="0"/>
                <a:ea typeface="Calibri" panose="020F0502020204030204" pitchFamily="34" charset="0"/>
                <a:cs typeface="Calibri" panose="020F0502020204030204" pitchFamily="34" charset="0"/>
              </a:rPr>
              <a:t>Code and data available at: </a:t>
            </a:r>
            <a:r>
              <a:rPr lang="en-US" altLang="zh-CN" sz="2400" dirty="0">
                <a:latin typeface="Calibri" panose="020F0502020204030204" pitchFamily="34" charset="0"/>
                <a:ea typeface="Calibri" panose="020F0502020204030204" pitchFamily="34" charset="0"/>
                <a:cs typeface="Calibri" panose="020F0502020204030204" pitchFamily="34" charset="0"/>
                <a:hlinkClick r:id="rId3"/>
              </a:rPr>
              <a:t>https://MCGlatency.github.io</a:t>
            </a: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r>
              <a:rPr lang="en-US" altLang="zh-CN" sz="2400" dirty="0">
                <a:latin typeface="Calibri" panose="020F0502020204030204" pitchFamily="34" charset="0"/>
                <a:ea typeface="Calibri" panose="020F0502020204030204" pitchFamily="34" charset="0"/>
                <a:cs typeface="Calibri" panose="020F0502020204030204" pitchFamily="34" charset="0"/>
              </a:rPr>
              <a:t>Special thanks </a:t>
            </a:r>
            <a:r>
              <a:rPr lang="nb-NO" altLang="zh-CN" sz="2400" dirty="0">
                <a:latin typeface="Calibri" panose="020F0502020204030204" pitchFamily="34" charset="0"/>
                <a:ea typeface="Calibri" panose="020F0502020204030204" pitchFamily="34" charset="0"/>
                <a:cs typeface="Calibri" panose="020F0502020204030204" pitchFamily="34" charset="0"/>
              </a:rPr>
              <a:t>to Tsinghua Deng Feng Fund</a:t>
            </a:r>
            <a:endParaRPr lang="en-US" altLang="zh-CN" sz="2400" dirty="0">
              <a:latin typeface="Calibri" panose="020F0502020204030204" pitchFamily="34" charset="0"/>
              <a:ea typeface="Calibri" panose="020F0502020204030204" pitchFamily="34" charset="0"/>
              <a:cs typeface="Calibri" panose="020F0502020204030204" pitchFamily="34" charset="0"/>
            </a:endParaRPr>
          </a:p>
          <a:p>
            <a:endParaRPr lang="en-US" altLang="zh-CN" sz="2400" b="1" dirty="0">
              <a:latin typeface="Calibri" panose="020F0502020204030204" pitchFamily="34" charset="0"/>
              <a:ea typeface="Calibri" panose="020F0502020204030204" pitchFamily="34" charset="0"/>
              <a:cs typeface="Calibri" panose="020F0502020204030204" pitchFamily="34" charset="0"/>
            </a:endParaRPr>
          </a:p>
          <a:p>
            <a:pPr lvl="1"/>
            <a:endParaRPr lang="en-US" altLang="zh-CN" sz="2000"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E575ED6E-1CEB-BDF7-FECB-F572C15EF09E}"/>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41</a:t>
            </a:fld>
            <a:endParaRPr lang="en-US" dirty="0"/>
          </a:p>
        </p:txBody>
      </p:sp>
      <p:pic>
        <p:nvPicPr>
          <p:cNvPr id="5" name="图片 4">
            <a:extLst>
              <a:ext uri="{FF2B5EF4-FFF2-40B4-BE49-F238E27FC236}">
                <a16:creationId xmlns:a16="http://schemas.microsoft.com/office/drawing/2014/main" id="{740B8460-F576-73AD-CEF5-1764955FAF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0065" y="3860139"/>
            <a:ext cx="2632736" cy="2632736"/>
          </a:xfrm>
          <a:prstGeom prst="rect">
            <a:avLst/>
          </a:prstGeom>
        </p:spPr>
      </p:pic>
    </p:spTree>
    <p:extLst>
      <p:ext uri="{BB962C8B-B14F-4D97-AF65-F5344CB8AC3E}">
        <p14:creationId xmlns:p14="http://schemas.microsoft.com/office/powerpoint/2010/main" val="7913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6A457-6C15-F85E-92A5-398BD1B770A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2028DD7-99C5-3723-30D9-23EF1B085E7B}"/>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Discussion</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F5271978-4B4E-6270-E04C-44782B1E914E}"/>
              </a:ext>
            </a:extLst>
          </p:cNvPr>
          <p:cNvSpPr>
            <a:spLocks noGrp="1"/>
          </p:cNvSpPr>
          <p:nvPr>
            <p:ph idx="1"/>
          </p:nvPr>
        </p:nvSpPr>
        <p:spPr>
          <a:xfrm>
            <a:off x="518534" y="1825625"/>
            <a:ext cx="11673466" cy="4783332"/>
          </a:xfrm>
        </p:spPr>
        <p:txBody>
          <a:bodyPr>
            <a:normAutofit fontScale="92500" lnSpcReduction="10000"/>
          </a:bodyPr>
          <a:lstStyle/>
          <a:p>
            <a:r>
              <a:rPr lang="en-US" altLang="zh-CN" dirty="0">
                <a:latin typeface="Calibri" panose="020F0502020204030204" pitchFamily="34" charset="0"/>
                <a:ea typeface="Calibri" panose="020F0502020204030204" pitchFamily="34" charset="0"/>
                <a:cs typeface="Calibri" panose="020F0502020204030204" pitchFamily="34" charset="0"/>
              </a:rPr>
              <a:t>Generalizability</a:t>
            </a:r>
          </a:p>
          <a:p>
            <a:pPr lvl="1"/>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VSync1∼5 are not specific to X-MCG</a:t>
            </a:r>
          </a:p>
          <a:p>
            <a:pPr lvl="1"/>
            <a:r>
              <a:rPr lang="en-US" altLang="zh-CN" dirty="0">
                <a:latin typeface="Calibri" panose="020F0502020204030204" pitchFamily="34" charset="0"/>
                <a:ea typeface="Calibri" panose="020F0502020204030204" pitchFamily="34" charset="0"/>
                <a:cs typeface="Calibri" panose="020F0502020204030204" pitchFamily="34" charset="0"/>
              </a:rPr>
              <a:t>They are necessitated by</a:t>
            </a:r>
          </a:p>
          <a:p>
            <a:pPr lvl="2"/>
            <a:r>
              <a:rPr lang="en-US" altLang="zh-CN" sz="2200" dirty="0">
                <a:latin typeface="Calibri" panose="020F0502020204030204" pitchFamily="34" charset="0"/>
                <a:ea typeface="Calibri" panose="020F0502020204030204" pitchFamily="34" charset="0"/>
                <a:cs typeface="Calibri" panose="020F0502020204030204" pitchFamily="34" charset="0"/>
              </a:rPr>
              <a:t>The design of Android system</a:t>
            </a:r>
          </a:p>
          <a:p>
            <a:pPr lvl="2"/>
            <a:r>
              <a:rPr lang="en-US" altLang="zh-CN" sz="2200" dirty="0">
                <a:latin typeface="Calibri" panose="020F0502020204030204" pitchFamily="34" charset="0"/>
                <a:ea typeface="Calibri" panose="020F0502020204030204" pitchFamily="34" charset="0"/>
                <a:cs typeface="Calibri" panose="020F0502020204030204" pitchFamily="34" charset="0"/>
              </a:rPr>
              <a:t>The nature of constant-frame-rate encoding </a:t>
            </a:r>
          </a:p>
          <a:p>
            <a:pPr lvl="2"/>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Application Scope</a:t>
            </a:r>
          </a:p>
          <a:p>
            <a:pPr lvl="1"/>
            <a:r>
              <a:rPr lang="en-US" altLang="zh-CN" dirty="0">
                <a:latin typeface="Calibri" panose="020F0502020204030204" pitchFamily="34" charset="0"/>
                <a:ea typeface="Calibri" panose="020F0502020204030204" pitchFamily="34" charset="0"/>
                <a:cs typeface="Calibri" panose="020F0502020204030204" pitchFamily="34" charset="0"/>
              </a:rPr>
              <a:t>Middle/low-end devices</a:t>
            </a:r>
          </a:p>
          <a:p>
            <a:pPr lvl="2"/>
            <a:r>
              <a:rPr lang="en-US" altLang="zh-CN" sz="2200" dirty="0">
                <a:latin typeface="Calibri" panose="020F0502020204030204" pitchFamily="34" charset="0"/>
                <a:ea typeface="Calibri" panose="020F0502020204030204" pitchFamily="34" charset="0"/>
                <a:cs typeface="Calibri" panose="020F0502020204030204" pitchFamily="34" charset="0"/>
              </a:rPr>
              <a:t>Refresh rates are fixed and limited</a:t>
            </a:r>
          </a:p>
          <a:p>
            <a:pPr lvl="2"/>
            <a:r>
              <a:rPr lang="en-US" altLang="zh-CN" sz="2200" dirty="0">
                <a:latin typeface="Calibri" panose="020F0502020204030204" pitchFamily="34" charset="0"/>
                <a:ea typeface="Calibri" panose="020F0502020204030204" pitchFamily="34" charset="0"/>
                <a:cs typeface="Calibri" panose="020F0502020204030204" pitchFamily="34" charset="0"/>
              </a:rPr>
              <a:t>LoopTailor’s capability can be fully exploited</a:t>
            </a:r>
          </a:p>
          <a:p>
            <a:pPr lvl="1"/>
            <a:r>
              <a:rPr lang="en-US" altLang="zh-CN" dirty="0">
                <a:latin typeface="Calibri" panose="020F0502020204030204" pitchFamily="34" charset="0"/>
                <a:ea typeface="Calibri" panose="020F0502020204030204" pitchFamily="34" charset="0"/>
                <a:cs typeface="Calibri" panose="020F0502020204030204" pitchFamily="34" charset="0"/>
              </a:rPr>
              <a:t>High-end devices</a:t>
            </a:r>
          </a:p>
          <a:p>
            <a:pPr lvl="2"/>
            <a:r>
              <a:rPr lang="en-US" altLang="zh-CN" sz="2200" dirty="0">
                <a:latin typeface="Calibri" panose="020F0502020204030204" pitchFamily="34" charset="0"/>
                <a:ea typeface="Calibri" panose="020F0502020204030204" pitchFamily="34" charset="0"/>
                <a:cs typeface="Calibri" panose="020F0502020204030204" pitchFamily="34" charset="0"/>
              </a:rPr>
              <a:t>Refresh rates are high/adaptive</a:t>
            </a:r>
          </a:p>
          <a:p>
            <a:pPr lvl="2"/>
            <a:r>
              <a:rPr lang="en-US" altLang="zh-CN" sz="2200" dirty="0">
                <a:latin typeface="Calibri" panose="020F0502020204030204" pitchFamily="34" charset="0"/>
                <a:ea typeface="Calibri" panose="020F0502020204030204" pitchFamily="34" charset="0"/>
                <a:cs typeface="Calibri" panose="020F0502020204030204" pitchFamily="34" charset="0"/>
              </a:rPr>
              <a:t>The </a:t>
            </a:r>
            <a:r>
              <a:rPr lang="en-US" altLang="zh-CN" sz="2200" dirty="0">
                <a:solidFill>
                  <a:srgbClr val="FF0000"/>
                </a:solidFill>
                <a:latin typeface="Calibri" panose="020F0502020204030204" pitchFamily="34" charset="0"/>
                <a:ea typeface="Calibri" panose="020F0502020204030204" pitchFamily="34" charset="0"/>
                <a:cs typeface="Calibri" panose="020F0502020204030204" pitchFamily="34" charset="0"/>
              </a:rPr>
              <a:t>intervals between adjacent VSync5 events </a:t>
            </a:r>
            <a:r>
              <a:rPr lang="en-US" altLang="zh-CN" sz="2200" dirty="0">
                <a:latin typeface="Calibri" panose="020F0502020204030204" pitchFamily="34" charset="0"/>
                <a:ea typeface="Calibri" panose="020F0502020204030204" pitchFamily="34" charset="0"/>
                <a:cs typeface="Calibri" panose="020F0502020204030204" pitchFamily="34" charset="0"/>
              </a:rPr>
              <a:t>become </a:t>
            </a:r>
            <a:r>
              <a:rPr lang="en-US" altLang="zh-CN" sz="2200" dirty="0">
                <a:solidFill>
                  <a:srgbClr val="FF0000"/>
                </a:solidFill>
                <a:latin typeface="Calibri" panose="020F0502020204030204" pitchFamily="34" charset="0"/>
                <a:ea typeface="Calibri" panose="020F0502020204030204" pitchFamily="34" charset="0"/>
                <a:cs typeface="Calibri" panose="020F0502020204030204" pitchFamily="34" charset="0"/>
              </a:rPr>
              <a:t>variable/short</a:t>
            </a:r>
          </a:p>
          <a:p>
            <a:pPr lvl="2"/>
            <a:r>
              <a:rPr lang="en-US" altLang="zh-CN" sz="2200" dirty="0">
                <a:latin typeface="Calibri" panose="020F0502020204030204" pitchFamily="34" charset="0"/>
                <a:ea typeface="Calibri" panose="020F0502020204030204" pitchFamily="34" charset="0"/>
                <a:cs typeface="Calibri" panose="020F0502020204030204" pitchFamily="34" charset="0"/>
              </a:rPr>
              <a:t>Part of RVC (Alignment for VSync1) becomes less effective, others remain effective</a:t>
            </a:r>
          </a:p>
        </p:txBody>
      </p:sp>
      <p:sp>
        <p:nvSpPr>
          <p:cNvPr id="14" name="Slide Number Placeholder 7">
            <a:extLst>
              <a:ext uri="{FF2B5EF4-FFF2-40B4-BE49-F238E27FC236}">
                <a16:creationId xmlns:a16="http://schemas.microsoft.com/office/drawing/2014/main" id="{41D70FFD-6F8D-6F57-AF57-0568A55CB959}"/>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42</a:t>
            </a:fld>
            <a:endParaRPr lang="en-US" dirty="0"/>
          </a:p>
        </p:txBody>
      </p:sp>
      <p:pic>
        <p:nvPicPr>
          <p:cNvPr id="6" name="图片 5">
            <a:extLst>
              <a:ext uri="{FF2B5EF4-FFF2-40B4-BE49-F238E27FC236}">
                <a16:creationId xmlns:a16="http://schemas.microsoft.com/office/drawing/2014/main" id="{85FDC11A-66A0-5B3A-087E-D06629325CE5}"/>
              </a:ext>
            </a:extLst>
          </p:cNvPr>
          <p:cNvPicPr>
            <a:picLocks noChangeAspect="1"/>
          </p:cNvPicPr>
          <p:nvPr/>
        </p:nvPicPr>
        <p:blipFill>
          <a:blip r:embed="rId3"/>
          <a:stretch>
            <a:fillRect/>
          </a:stretch>
        </p:blipFill>
        <p:spPr>
          <a:xfrm>
            <a:off x="6793076" y="1027906"/>
            <a:ext cx="5018820" cy="3953587"/>
          </a:xfrm>
          <a:prstGeom prst="rect">
            <a:avLst/>
          </a:prstGeom>
        </p:spPr>
      </p:pic>
    </p:spTree>
    <p:extLst>
      <p:ext uri="{BB962C8B-B14F-4D97-AF65-F5344CB8AC3E}">
        <p14:creationId xmlns:p14="http://schemas.microsoft.com/office/powerpoint/2010/main" val="2069885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34717-73F3-9560-2C34-1AB73EAA63A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5C7C4FE-F502-DBE8-1F11-A6D93BCF6D11}"/>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Evaluation Results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6C69F10C-9AEA-314E-FF97-E8CA12C3DF91}"/>
              </a:ext>
            </a:extLst>
          </p:cNvPr>
          <p:cNvSpPr>
            <a:spLocks noGrp="1"/>
          </p:cNvSpPr>
          <p:nvPr>
            <p:ph idx="1"/>
          </p:nvPr>
        </p:nvSpPr>
        <p:spPr>
          <a:xfrm>
            <a:off x="518534" y="1825625"/>
            <a:ext cx="11181289"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Intuitive baselines</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Disable VSync: </a:t>
            </a:r>
            <a:r>
              <a:rPr lang="en-US" altLang="zh-CN" dirty="0">
                <a:latin typeface="Calibri" panose="020F0502020204030204" pitchFamily="34" charset="0"/>
                <a:ea typeface="Calibri" panose="020F0502020204030204" pitchFamily="34" charset="0"/>
                <a:cs typeface="Calibri" panose="020F0502020204030204" pitchFamily="34" charset="0"/>
              </a:rPr>
              <a:t>since the client-side VSync5 and the in-game VSync1 cannot be controlled by an MCG platform, we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disable VSync2/3/4 in the cloud</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In-VM Streaming: </a:t>
            </a:r>
            <a:r>
              <a:rPr lang="en-US" altLang="zh-CN" dirty="0">
                <a:latin typeface="Calibri" panose="020F0502020204030204" pitchFamily="34" charset="0"/>
                <a:ea typeface="Calibri" panose="020F0502020204030204" pitchFamily="34" charset="0"/>
                <a:cs typeface="Calibri" panose="020F0502020204030204" pitchFamily="34" charset="0"/>
              </a:rPr>
              <a:t>with the help of virtualized codec and NIC devices, </a:t>
            </a:r>
            <a:r>
              <a:rPr lang="en-US" altLang="zh-CN" dirty="0">
                <a:solidFill>
                  <a:srgbClr val="0070C0"/>
                </a:solidFill>
                <a:latin typeface="Calibri" panose="020F0502020204030204" pitchFamily="34" charset="0"/>
                <a:ea typeface="Calibri" panose="020F0502020204030204" pitchFamily="34" charset="0"/>
                <a:cs typeface="Calibri" panose="020F0502020204030204" pitchFamily="34" charset="0"/>
              </a:rPr>
              <a:t>videos are streamed in the guest OS </a:t>
            </a:r>
            <a:r>
              <a:rPr lang="en-US" altLang="zh-CN" dirty="0">
                <a:latin typeface="Calibri" panose="020F0502020204030204" pitchFamily="34" charset="0"/>
                <a:ea typeface="Calibri" panose="020F0502020204030204" pitchFamily="34" charset="0"/>
                <a:cs typeface="Calibri" panose="020F0502020204030204" pitchFamily="34" charset="0"/>
              </a:rPr>
              <a:t>(though the host NIC should still be used)</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Interactive Latency</a:t>
            </a:r>
          </a:p>
          <a:p>
            <a:pPr lvl="1"/>
            <a:r>
              <a:rPr lang="en-US" altLang="zh-CN" dirty="0">
                <a:solidFill>
                  <a:srgbClr val="00B050"/>
                </a:solidFill>
                <a:latin typeface="Calibri" panose="020F0502020204030204" pitchFamily="34" charset="0"/>
                <a:ea typeface="Calibri" panose="020F0502020204030204" pitchFamily="34" charset="0"/>
                <a:cs typeface="Calibri" panose="020F0502020204030204" pitchFamily="34" charset="0"/>
              </a:rPr>
              <a:t>14.2-35.5% lower</a:t>
            </a:r>
          </a:p>
          <a:p>
            <a:r>
              <a:rPr lang="en-US" altLang="zh-CN" dirty="0">
                <a:latin typeface="Calibri" panose="020F0502020204030204" pitchFamily="34" charset="0"/>
                <a:ea typeface="Calibri" panose="020F0502020204030204" pitchFamily="34" charset="0"/>
                <a:cs typeface="Calibri" panose="020F0502020204030204" pitchFamily="34" charset="0"/>
              </a:rPr>
              <a:t>Non-network Latency</a:t>
            </a:r>
          </a:p>
          <a:p>
            <a:pPr lvl="1"/>
            <a:r>
              <a:rPr lang="en-US" altLang="zh-CN" dirty="0">
                <a:solidFill>
                  <a:srgbClr val="00B050"/>
                </a:solidFill>
                <a:latin typeface="Calibri" panose="020F0502020204030204" pitchFamily="34" charset="0"/>
                <a:ea typeface="Calibri" panose="020F0502020204030204" pitchFamily="34" charset="0"/>
                <a:cs typeface="Calibri" panose="020F0502020204030204" pitchFamily="34" charset="0"/>
              </a:rPr>
              <a:t>15.6-39.2% lower</a:t>
            </a:r>
          </a:p>
        </p:txBody>
      </p:sp>
      <p:sp>
        <p:nvSpPr>
          <p:cNvPr id="14" name="Slide Number Placeholder 7">
            <a:extLst>
              <a:ext uri="{FF2B5EF4-FFF2-40B4-BE49-F238E27FC236}">
                <a16:creationId xmlns:a16="http://schemas.microsoft.com/office/drawing/2014/main" id="{2D3894B8-4DE6-9246-72B5-EEC3988E2AA4}"/>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43</a:t>
            </a:fld>
            <a:endParaRPr lang="en-US" dirty="0"/>
          </a:p>
        </p:txBody>
      </p:sp>
      <p:pic>
        <p:nvPicPr>
          <p:cNvPr id="8" name="图片 7">
            <a:extLst>
              <a:ext uri="{FF2B5EF4-FFF2-40B4-BE49-F238E27FC236}">
                <a16:creationId xmlns:a16="http://schemas.microsoft.com/office/drawing/2014/main" id="{FDE8268C-5FBE-36CB-5482-452D706314BA}"/>
              </a:ext>
            </a:extLst>
          </p:cNvPr>
          <p:cNvPicPr>
            <a:picLocks noChangeAspect="1"/>
          </p:cNvPicPr>
          <p:nvPr/>
        </p:nvPicPr>
        <p:blipFill>
          <a:blip r:embed="rId3"/>
          <a:stretch>
            <a:fillRect/>
          </a:stretch>
        </p:blipFill>
        <p:spPr>
          <a:xfrm>
            <a:off x="5961179" y="4335826"/>
            <a:ext cx="5066853" cy="2020524"/>
          </a:xfrm>
          <a:prstGeom prst="rect">
            <a:avLst/>
          </a:prstGeom>
        </p:spPr>
      </p:pic>
      <p:sp>
        <p:nvSpPr>
          <p:cNvPr id="9" name="矩形: 圆角 8">
            <a:extLst>
              <a:ext uri="{FF2B5EF4-FFF2-40B4-BE49-F238E27FC236}">
                <a16:creationId xmlns:a16="http://schemas.microsoft.com/office/drawing/2014/main" id="{0B2D39AC-C954-74D8-EE3D-9AA90BECB182}"/>
              </a:ext>
            </a:extLst>
          </p:cNvPr>
          <p:cNvSpPr/>
          <p:nvPr/>
        </p:nvSpPr>
        <p:spPr>
          <a:xfrm>
            <a:off x="6095999" y="5584591"/>
            <a:ext cx="4827705" cy="210406"/>
          </a:xfrm>
          <a:prstGeom prst="roundRect">
            <a:avLst/>
          </a:prstGeom>
          <a:noFill/>
          <a:ln w="28575">
            <a:solidFill>
              <a:srgbClr val="00B050"/>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Tree>
    <p:extLst>
      <p:ext uri="{BB962C8B-B14F-4D97-AF65-F5344CB8AC3E}">
        <p14:creationId xmlns:p14="http://schemas.microsoft.com/office/powerpoint/2010/main" val="21472501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500C78-8B11-9FB4-431E-116DEA277995}"/>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1465A9F-CA04-38CA-6893-8218F52FA099}"/>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Evaluation Results</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C6445C2E-5AD8-55B7-4296-3E7153196D04}"/>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Micro Benchmarks</a:t>
            </a:r>
          </a:p>
          <a:p>
            <a:pPr lvl="1"/>
            <a:r>
              <a:rPr lang="en-US" altLang="zh-CN" dirty="0">
                <a:latin typeface="Calibri" panose="020F0502020204030204" pitchFamily="34" charset="0"/>
                <a:ea typeface="Calibri" panose="020F0502020204030204" pitchFamily="34" charset="0"/>
                <a:cs typeface="Calibri" panose="020F0502020204030204" pitchFamily="34" charset="0"/>
              </a:rPr>
              <a:t>Information window size: 240 -&gt; lowest standard error (0.6 </a:t>
            </a:r>
            <a:r>
              <a:rPr lang="en-US" altLang="zh-CN" dirty="0" err="1">
                <a:latin typeface="Calibri" panose="020F0502020204030204" pitchFamily="34" charset="0"/>
                <a:ea typeface="Calibri" panose="020F0502020204030204" pitchFamily="34" charset="0"/>
                <a:cs typeface="Calibri" panose="020F0502020204030204" pitchFamily="34" charset="0"/>
              </a:rPr>
              <a:t>ms</a:t>
            </a:r>
            <a:r>
              <a:rPr lang="en-US" altLang="zh-CN" dirty="0">
                <a:latin typeface="Calibri" panose="020F0502020204030204" pitchFamily="34" charset="0"/>
                <a:ea typeface="Calibri" panose="020F0502020204030204" pitchFamily="34" charset="0"/>
                <a:cs typeface="Calibri" panose="020F0502020204030204" pitchFamily="34" charset="0"/>
              </a:rPr>
              <a:t>)</a:t>
            </a:r>
          </a:p>
          <a:p>
            <a:pPr lvl="1"/>
            <a:r>
              <a:rPr lang="en-US" altLang="zh-CN" dirty="0">
                <a:latin typeface="Calibri" panose="020F0502020204030204" pitchFamily="34" charset="0"/>
                <a:ea typeface="Calibri" panose="020F0502020204030204" pitchFamily="34" charset="0"/>
                <a:cs typeface="Calibri" panose="020F0502020204030204" pitchFamily="34" charset="0"/>
              </a:rPr>
              <a:t>Forecast horizon: 60 -&gt; balance frame rate (59.7 FPS) and standard error (1.7 </a:t>
            </a:r>
            <a:r>
              <a:rPr lang="en-US" altLang="zh-CN" dirty="0" err="1">
                <a:latin typeface="Calibri" panose="020F0502020204030204" pitchFamily="34" charset="0"/>
                <a:ea typeface="Calibri" panose="020F0502020204030204" pitchFamily="34" charset="0"/>
                <a:cs typeface="Calibri" panose="020F0502020204030204" pitchFamily="34" charset="0"/>
              </a:rPr>
              <a:t>ms</a:t>
            </a:r>
            <a:r>
              <a:rPr lang="en-US" altLang="zh-CN" dirty="0">
                <a:latin typeface="Calibri" panose="020F0502020204030204" pitchFamily="34" charset="0"/>
                <a:ea typeface="Calibri" panose="020F0502020204030204" pitchFamily="34" charset="0"/>
                <a:cs typeface="Calibri" panose="020F0502020204030204" pitchFamily="34" charset="0"/>
              </a:rPr>
              <a:t>)</a:t>
            </a:r>
          </a:p>
          <a:p>
            <a:pPr lvl="1"/>
            <a:r>
              <a:rPr lang="en-US" altLang="zh-CN" dirty="0" err="1">
                <a:latin typeface="Calibri" panose="020F0502020204030204" pitchFamily="34" charset="0"/>
                <a:ea typeface="Calibri" panose="020F0502020204030204" pitchFamily="34" charset="0"/>
                <a:cs typeface="Calibri" panose="020F0502020204030204" pitchFamily="34" charset="0"/>
              </a:rPr>
              <a:t>LoopTailor</a:t>
            </a:r>
            <a:r>
              <a:rPr lang="en-US" altLang="zh-CN" dirty="0">
                <a:latin typeface="Calibri" panose="020F0502020204030204" pitchFamily="34" charset="0"/>
                <a:ea typeface="Calibri" panose="020F0502020204030204" pitchFamily="34" charset="0"/>
                <a:cs typeface="Calibri" panose="020F0502020204030204" pitchFamily="34" charset="0"/>
              </a:rPr>
              <a:t> is resilient to network jitters</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6C38CE4A-4FF7-9412-AE7B-C1DE45A1B501}"/>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44</a:t>
            </a:fld>
            <a:endParaRPr lang="en-US" dirty="0"/>
          </a:p>
        </p:txBody>
      </p:sp>
      <p:pic>
        <p:nvPicPr>
          <p:cNvPr id="5" name="图片 4">
            <a:extLst>
              <a:ext uri="{FF2B5EF4-FFF2-40B4-BE49-F238E27FC236}">
                <a16:creationId xmlns:a16="http://schemas.microsoft.com/office/drawing/2014/main" id="{8844F5A8-B5DC-E60C-B7ED-AD88F77C204B}"/>
              </a:ext>
            </a:extLst>
          </p:cNvPr>
          <p:cNvPicPr>
            <a:picLocks noChangeAspect="1"/>
          </p:cNvPicPr>
          <p:nvPr/>
        </p:nvPicPr>
        <p:blipFill>
          <a:blip r:embed="rId3"/>
          <a:stretch>
            <a:fillRect/>
          </a:stretch>
        </p:blipFill>
        <p:spPr>
          <a:xfrm>
            <a:off x="490949" y="3903844"/>
            <a:ext cx="3542085" cy="2840050"/>
          </a:xfrm>
          <a:prstGeom prst="rect">
            <a:avLst/>
          </a:prstGeom>
        </p:spPr>
      </p:pic>
      <p:pic>
        <p:nvPicPr>
          <p:cNvPr id="8" name="图片 7">
            <a:extLst>
              <a:ext uri="{FF2B5EF4-FFF2-40B4-BE49-F238E27FC236}">
                <a16:creationId xmlns:a16="http://schemas.microsoft.com/office/drawing/2014/main" id="{AA65532C-3C17-57A4-1ECB-0F0D40EA108A}"/>
              </a:ext>
            </a:extLst>
          </p:cNvPr>
          <p:cNvPicPr>
            <a:picLocks noChangeAspect="1"/>
          </p:cNvPicPr>
          <p:nvPr/>
        </p:nvPicPr>
        <p:blipFill>
          <a:blip r:embed="rId4"/>
          <a:stretch>
            <a:fillRect/>
          </a:stretch>
        </p:blipFill>
        <p:spPr>
          <a:xfrm>
            <a:off x="4147414" y="3903845"/>
            <a:ext cx="3906429" cy="2840050"/>
          </a:xfrm>
          <a:prstGeom prst="rect">
            <a:avLst/>
          </a:prstGeom>
        </p:spPr>
      </p:pic>
      <p:pic>
        <p:nvPicPr>
          <p:cNvPr id="12" name="图片 11">
            <a:extLst>
              <a:ext uri="{FF2B5EF4-FFF2-40B4-BE49-F238E27FC236}">
                <a16:creationId xmlns:a16="http://schemas.microsoft.com/office/drawing/2014/main" id="{07AF9E76-3C21-2255-ADC0-0CA5C5DE6F2A}"/>
              </a:ext>
            </a:extLst>
          </p:cNvPr>
          <p:cNvPicPr>
            <a:picLocks noChangeAspect="1"/>
          </p:cNvPicPr>
          <p:nvPr/>
        </p:nvPicPr>
        <p:blipFill>
          <a:blip r:embed="rId5"/>
          <a:stretch>
            <a:fillRect/>
          </a:stretch>
        </p:blipFill>
        <p:spPr>
          <a:xfrm>
            <a:off x="8168223" y="3903844"/>
            <a:ext cx="3269896" cy="2840050"/>
          </a:xfrm>
          <a:prstGeom prst="rect">
            <a:avLst/>
          </a:prstGeom>
        </p:spPr>
      </p:pic>
      <p:sp>
        <p:nvSpPr>
          <p:cNvPr id="13" name="椭圆 12">
            <a:extLst>
              <a:ext uri="{FF2B5EF4-FFF2-40B4-BE49-F238E27FC236}">
                <a16:creationId xmlns:a16="http://schemas.microsoft.com/office/drawing/2014/main" id="{A3AD0A58-4854-2E70-7452-6DF9831F1655}"/>
              </a:ext>
            </a:extLst>
          </p:cNvPr>
          <p:cNvSpPr/>
          <p:nvPr/>
        </p:nvSpPr>
        <p:spPr>
          <a:xfrm>
            <a:off x="2577504" y="4995447"/>
            <a:ext cx="306845" cy="389582"/>
          </a:xfrm>
          <a:prstGeom prst="ellipse">
            <a:avLst/>
          </a:prstGeom>
          <a:noFill/>
          <a:ln w="28575">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F09E6AB8-78DD-0F4F-C6C2-1A0A13CE6FAC}"/>
              </a:ext>
            </a:extLst>
          </p:cNvPr>
          <p:cNvSpPr/>
          <p:nvPr/>
        </p:nvSpPr>
        <p:spPr>
          <a:xfrm>
            <a:off x="6632980" y="4141393"/>
            <a:ext cx="306845" cy="743589"/>
          </a:xfrm>
          <a:prstGeom prst="ellipse">
            <a:avLst/>
          </a:prstGeom>
          <a:noFill/>
          <a:ln w="28575">
            <a:solidFill>
              <a:srgbClr val="00B05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圆角 3">
            <a:extLst>
              <a:ext uri="{FF2B5EF4-FFF2-40B4-BE49-F238E27FC236}">
                <a16:creationId xmlns:a16="http://schemas.microsoft.com/office/drawing/2014/main" id="{FA88202E-2CAF-8C4B-2D71-403DF897B38C}"/>
              </a:ext>
            </a:extLst>
          </p:cNvPr>
          <p:cNvSpPr/>
          <p:nvPr/>
        </p:nvSpPr>
        <p:spPr>
          <a:xfrm>
            <a:off x="8610600" y="4452079"/>
            <a:ext cx="2827520" cy="262328"/>
          </a:xfrm>
          <a:prstGeom prst="roundRect">
            <a:avLst/>
          </a:prstGeom>
          <a:noFill/>
          <a:ln w="2857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B050"/>
              </a:solidFill>
            </a:endParaRPr>
          </a:p>
        </p:txBody>
      </p:sp>
    </p:spTree>
    <p:extLst>
      <p:ext uri="{BB962C8B-B14F-4D97-AF65-F5344CB8AC3E}">
        <p14:creationId xmlns:p14="http://schemas.microsoft.com/office/powerpoint/2010/main" val="28904010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2D7AC-3F05-97D7-1172-F26D096D25D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BBA67C3-4E1D-9195-280E-859E788CDA95}"/>
              </a:ext>
            </a:extLst>
          </p:cNvPr>
          <p:cNvSpPr>
            <a:spLocks noGrp="1"/>
          </p:cNvSpPr>
          <p:nvPr>
            <p:ph type="title"/>
          </p:nvPr>
        </p:nvSpPr>
        <p:spPr>
          <a:xfrm>
            <a:off x="518535" y="365125"/>
            <a:ext cx="11353800" cy="1325563"/>
          </a:xfrm>
        </p:spPr>
        <p:txBody>
          <a:bodyPr>
            <a:normAutofit/>
          </a:bodyPr>
          <a:lstStyle/>
          <a:p>
            <a:r>
              <a:rPr lang="en-US" altLang="zh-CN" sz="4000" b="1" dirty="0" err="1">
                <a:latin typeface="Calibri" panose="020F0502020204030204" pitchFamily="34" charset="0"/>
                <a:ea typeface="Calibri" panose="020F0502020204030204" pitchFamily="34" charset="0"/>
                <a:cs typeface="Calibri" panose="020F0502020204030204" pitchFamily="34" charset="0"/>
              </a:rPr>
              <a:t>LoopTailor</a:t>
            </a:r>
            <a:r>
              <a:rPr lang="en-US" altLang="zh-CN" sz="4000" b="1" dirty="0">
                <a:latin typeface="Calibri" panose="020F0502020204030204" pitchFamily="34" charset="0"/>
                <a:ea typeface="Calibri" panose="020F0502020204030204" pitchFamily="34" charset="0"/>
                <a:cs typeface="Calibri" panose="020F0502020204030204" pitchFamily="34" charset="0"/>
              </a:rPr>
              <a:t> &gt; Game Frame Interceptor</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42C472CF-0BF5-E044-97FA-2848A02C31EC}"/>
              </a:ext>
            </a:extLst>
          </p:cNvPr>
          <p:cNvSpPr>
            <a:spLocks noGrp="1"/>
          </p:cNvSpPr>
          <p:nvPr>
            <p:ph idx="1"/>
          </p:nvPr>
        </p:nvSpPr>
        <p:spPr>
          <a:xfrm>
            <a:off x="518534" y="1825625"/>
            <a:ext cx="11673466"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Frame capture from game rendering ahead of time</a:t>
            </a:r>
          </a:p>
          <a:p>
            <a:r>
              <a:rPr lang="en-US" altLang="zh-CN" dirty="0">
                <a:latin typeface="Calibri" panose="020F0502020204030204" pitchFamily="34" charset="0"/>
                <a:ea typeface="Calibri" panose="020F0502020204030204" pitchFamily="34" charset="0"/>
                <a:cs typeface="Calibri" panose="020F0502020204030204" pitchFamily="34" charset="0"/>
              </a:rPr>
              <a:t>Before any form of layer composition</a:t>
            </a: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Existing intuitive methods</a:t>
            </a:r>
          </a:p>
          <a:p>
            <a:pPr lvl="1"/>
            <a:r>
              <a:rPr lang="en-US" altLang="zh-CN" dirty="0">
                <a:latin typeface="Calibri" panose="020F0502020204030204" pitchFamily="34" charset="0"/>
                <a:ea typeface="Calibri" panose="020F0502020204030204" pitchFamily="34" charset="0"/>
                <a:cs typeface="Calibri" panose="020F0502020204030204" pitchFamily="34" charset="0"/>
              </a:rPr>
              <a:t>App-level render redirection</a:t>
            </a:r>
          </a:p>
          <a:p>
            <a:pPr lvl="2"/>
            <a:r>
              <a:rPr lang="en-US" altLang="zh-CN" dirty="0">
                <a:latin typeface="Calibri" panose="020F0502020204030204" pitchFamily="34" charset="0"/>
                <a:ea typeface="Calibri" panose="020F0502020204030204" pitchFamily="34" charset="0"/>
                <a:cs typeface="Calibri" panose="020F0502020204030204" pitchFamily="34" charset="0"/>
              </a:rPr>
              <a:t>Redirect the app rendering </a:t>
            </a:r>
            <a:r>
              <a:rPr lang="en-US" altLang="zh-CN" i="1" dirty="0">
                <a:latin typeface="Calibri" panose="020F0502020204030204" pitchFamily="34" charset="0"/>
                <a:ea typeface="Calibri" panose="020F0502020204030204" pitchFamily="34" charset="0"/>
                <a:cs typeface="Calibri" panose="020F0502020204030204" pitchFamily="34" charset="0"/>
              </a:rPr>
              <a:t>Surface</a:t>
            </a:r>
            <a:r>
              <a:rPr lang="en-US" altLang="zh-CN" dirty="0">
                <a:latin typeface="Calibri" panose="020F0502020204030204" pitchFamily="34" charset="0"/>
                <a:ea typeface="Calibri" panose="020F0502020204030204" pitchFamily="34" charset="0"/>
                <a:cs typeface="Calibri" panose="020F0502020204030204" pitchFamily="34" charset="0"/>
              </a:rPr>
              <a:t> to a virtual display with hooking libraries such as </a:t>
            </a:r>
            <a:r>
              <a:rPr lang="en-US" altLang="zh-CN" dirty="0" err="1">
                <a:latin typeface="Calibri" panose="020F0502020204030204" pitchFamily="34" charset="0"/>
                <a:ea typeface="Calibri" panose="020F0502020204030204" pitchFamily="34" charset="0"/>
                <a:cs typeface="Calibri" panose="020F0502020204030204" pitchFamily="34" charset="0"/>
              </a:rPr>
              <a:t>Xposed</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2"/>
            <a:r>
              <a:rPr lang="en-US" altLang="zh-CN" dirty="0">
                <a:latin typeface="Calibri" panose="020F0502020204030204" pitchFamily="34" charset="0"/>
                <a:ea typeface="Calibri" panose="020F0502020204030204" pitchFamily="34" charset="0"/>
                <a:cs typeface="Calibri" panose="020F0502020204030204" pitchFamily="34" charset="0"/>
              </a:rPr>
              <a:t>Use the </a:t>
            </a:r>
            <a:r>
              <a:rPr lang="en-US" altLang="zh-CN" i="1" dirty="0" err="1">
                <a:latin typeface="Calibri" panose="020F0502020204030204" pitchFamily="34" charset="0"/>
                <a:ea typeface="Calibri" panose="020F0502020204030204" pitchFamily="34" charset="0"/>
                <a:cs typeface="Calibri" panose="020F0502020204030204" pitchFamily="34" charset="0"/>
              </a:rPr>
              <a:t>MediaProjection</a:t>
            </a:r>
            <a:r>
              <a:rPr lang="en-US" altLang="zh-CN" dirty="0">
                <a:latin typeface="Calibri" panose="020F0502020204030204" pitchFamily="34" charset="0"/>
                <a:ea typeface="Calibri" panose="020F0502020204030204" pitchFamily="34" charset="0"/>
                <a:cs typeface="Calibri" panose="020F0502020204030204" pitchFamily="34" charset="0"/>
              </a:rPr>
              <a:t> API to directly record rendered contents</a:t>
            </a:r>
          </a:p>
          <a:p>
            <a:pPr lvl="1"/>
            <a:r>
              <a:rPr lang="en-US" altLang="zh-CN" dirty="0">
                <a:latin typeface="Calibri" panose="020F0502020204030204" pitchFamily="34" charset="0"/>
                <a:ea typeface="Calibri" panose="020F0502020204030204" pitchFamily="34" charset="0"/>
                <a:cs typeface="Calibri" panose="020F0502020204030204" pitchFamily="34" charset="0"/>
              </a:rPr>
              <a:t>Framework-level buffer hooking</a:t>
            </a:r>
          </a:p>
          <a:p>
            <a:pPr lvl="2"/>
            <a:r>
              <a:rPr lang="en-US" altLang="zh-CN" dirty="0">
                <a:solidFill>
                  <a:srgbClr val="000000"/>
                </a:solidFill>
                <a:latin typeface="Calibri" panose="020F0502020204030204" pitchFamily="34" charset="0"/>
                <a:ea typeface="Calibri" panose="020F0502020204030204" pitchFamily="34" charset="0"/>
                <a:cs typeface="Calibri" panose="020F0502020204030204" pitchFamily="34" charset="0"/>
              </a:rPr>
              <a:t>Add a hook inside </a:t>
            </a:r>
            <a:r>
              <a:rPr lang="en-US" altLang="zh-CN" i="1" dirty="0">
                <a:solidFill>
                  <a:srgbClr val="000000"/>
                </a:solidFill>
                <a:latin typeface="Calibri" panose="020F0502020204030204" pitchFamily="34" charset="0"/>
                <a:ea typeface="Calibri" panose="020F0502020204030204" pitchFamily="34" charset="0"/>
                <a:cs typeface="Calibri" panose="020F0502020204030204" pitchFamily="34" charset="0"/>
              </a:rPr>
              <a:t>Surface</a:t>
            </a:r>
          </a:p>
          <a:p>
            <a:pPr lvl="2"/>
            <a:r>
              <a:rPr lang="en-US" altLang="zh-CN" dirty="0">
                <a:latin typeface="Calibri" panose="020F0502020204030204" pitchFamily="34" charset="0"/>
                <a:ea typeface="Calibri" panose="020F0502020204030204" pitchFamily="34" charset="0"/>
                <a:cs typeface="Calibri" panose="020F0502020204030204" pitchFamily="34" charset="0"/>
              </a:rPr>
              <a:t>Perform interceptions whenever a game-owned </a:t>
            </a:r>
            <a:r>
              <a:rPr lang="en-US" altLang="zh-CN" i="1" dirty="0">
                <a:latin typeface="Calibri" panose="020F0502020204030204" pitchFamily="34" charset="0"/>
                <a:ea typeface="Calibri" panose="020F0502020204030204" pitchFamily="34" charset="0"/>
                <a:cs typeface="Calibri" panose="020F0502020204030204" pitchFamily="34" charset="0"/>
              </a:rPr>
              <a:t>Surface </a:t>
            </a:r>
            <a:r>
              <a:rPr lang="en-US" altLang="zh-CN" dirty="0">
                <a:latin typeface="Calibri" panose="020F0502020204030204" pitchFamily="34" charset="0"/>
                <a:ea typeface="Calibri" panose="020F0502020204030204" pitchFamily="34" charset="0"/>
                <a:cs typeface="Calibri" panose="020F0502020204030204" pitchFamily="34" charset="0"/>
              </a:rPr>
              <a:t>delivers a frame to </a:t>
            </a:r>
            <a:r>
              <a:rPr lang="en-US" altLang="zh-CN" i="1" dirty="0">
                <a:latin typeface="Calibri" panose="020F0502020204030204" pitchFamily="34" charset="0"/>
                <a:ea typeface="Calibri" panose="020F0502020204030204" pitchFamily="34" charset="0"/>
                <a:cs typeface="Calibri" panose="020F0502020204030204" pitchFamily="34" charset="0"/>
              </a:rPr>
              <a:t>SurfaceFlinger</a:t>
            </a:r>
          </a:p>
        </p:txBody>
      </p:sp>
      <p:sp>
        <p:nvSpPr>
          <p:cNvPr id="14" name="Slide Number Placeholder 7">
            <a:extLst>
              <a:ext uri="{FF2B5EF4-FFF2-40B4-BE49-F238E27FC236}">
                <a16:creationId xmlns:a16="http://schemas.microsoft.com/office/drawing/2014/main" id="{C5BE39CB-C43E-17E0-8A9A-88EEDEF555E0}"/>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45</a:t>
            </a:fld>
            <a:endParaRPr lang="en-US" dirty="0"/>
          </a:p>
        </p:txBody>
      </p:sp>
      <p:sp>
        <p:nvSpPr>
          <p:cNvPr id="8" name="矩形: 圆角 7">
            <a:extLst>
              <a:ext uri="{FF2B5EF4-FFF2-40B4-BE49-F238E27FC236}">
                <a16:creationId xmlns:a16="http://schemas.microsoft.com/office/drawing/2014/main" id="{309A8E98-8D95-3D9A-EB10-E05503C941B1}"/>
              </a:ext>
            </a:extLst>
          </p:cNvPr>
          <p:cNvSpPr/>
          <p:nvPr/>
        </p:nvSpPr>
        <p:spPr>
          <a:xfrm>
            <a:off x="7783375" y="2881511"/>
            <a:ext cx="1163118" cy="108877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a:extLst>
              <a:ext uri="{FF2B5EF4-FFF2-40B4-BE49-F238E27FC236}">
                <a16:creationId xmlns:a16="http://schemas.microsoft.com/office/drawing/2014/main" id="{1CA8B7C7-944F-DE6D-339B-D6B4B76BC00F}"/>
              </a:ext>
            </a:extLst>
          </p:cNvPr>
          <p:cNvSpPr txBox="1"/>
          <p:nvPr/>
        </p:nvSpPr>
        <p:spPr>
          <a:xfrm>
            <a:off x="7839819" y="2856716"/>
            <a:ext cx="1042914"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Guest OS</a:t>
            </a:r>
            <a:endParaRPr lang="zh-CN" altLang="en-US" dirty="0">
              <a:latin typeface="Calibri" panose="020F0502020204030204" pitchFamily="34" charset="0"/>
              <a:cs typeface="Calibri" panose="020F0502020204030204" pitchFamily="34" charset="0"/>
            </a:endParaRPr>
          </a:p>
        </p:txBody>
      </p:sp>
      <p:sp>
        <p:nvSpPr>
          <p:cNvPr id="11" name="Rectangle 39">
            <a:extLst>
              <a:ext uri="{FF2B5EF4-FFF2-40B4-BE49-F238E27FC236}">
                <a16:creationId xmlns:a16="http://schemas.microsoft.com/office/drawing/2014/main" id="{A119B02F-CBE0-3B21-DEAF-4B1F406F31F9}"/>
              </a:ext>
            </a:extLst>
          </p:cNvPr>
          <p:cNvSpPr/>
          <p:nvPr/>
        </p:nvSpPr>
        <p:spPr>
          <a:xfrm>
            <a:off x="8092873" y="3230857"/>
            <a:ext cx="509384" cy="623281"/>
          </a:xfrm>
          <a:prstGeom prst="rect">
            <a:avLst/>
          </a:prstGeom>
          <a:solidFill>
            <a:schemeClr val="bg1"/>
          </a:solid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84" dirty="0"/>
          </a:p>
        </p:txBody>
      </p:sp>
      <p:pic>
        <p:nvPicPr>
          <p:cNvPr id="12" name="Picture 30">
            <a:extLst>
              <a:ext uri="{FF2B5EF4-FFF2-40B4-BE49-F238E27FC236}">
                <a16:creationId xmlns:a16="http://schemas.microsoft.com/office/drawing/2014/main" id="{87268780-8726-FC34-7D30-CC9F0DF402F7}"/>
              </a:ext>
            </a:extLst>
          </p:cNvPr>
          <p:cNvPicPr>
            <a:picLocks noChangeAspect="1"/>
          </p:cNvPicPr>
          <p:nvPr/>
        </p:nvPicPr>
        <p:blipFill>
          <a:blip r:embed="rId3"/>
          <a:stretch>
            <a:fillRect/>
          </a:stretch>
        </p:blipFill>
        <p:spPr>
          <a:xfrm>
            <a:off x="8114817" y="3365794"/>
            <a:ext cx="473169" cy="504032"/>
          </a:xfrm>
          <a:prstGeom prst="rect">
            <a:avLst/>
          </a:prstGeom>
        </p:spPr>
      </p:pic>
      <p:sp>
        <p:nvSpPr>
          <p:cNvPr id="13" name="矩形: 圆角 12">
            <a:extLst>
              <a:ext uri="{FF2B5EF4-FFF2-40B4-BE49-F238E27FC236}">
                <a16:creationId xmlns:a16="http://schemas.microsoft.com/office/drawing/2014/main" id="{5F6304FD-DD49-0B93-8716-42ADFEA7A02D}"/>
              </a:ext>
            </a:extLst>
          </p:cNvPr>
          <p:cNvSpPr/>
          <p:nvPr/>
        </p:nvSpPr>
        <p:spPr>
          <a:xfrm>
            <a:off x="7695590" y="2453729"/>
            <a:ext cx="2955341" cy="159889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a:extLst>
              <a:ext uri="{FF2B5EF4-FFF2-40B4-BE49-F238E27FC236}">
                <a16:creationId xmlns:a16="http://schemas.microsoft.com/office/drawing/2014/main" id="{48CAD9BF-7181-F728-4C77-3D1B753D7325}"/>
              </a:ext>
            </a:extLst>
          </p:cNvPr>
          <p:cNvSpPr txBox="1"/>
          <p:nvPr/>
        </p:nvSpPr>
        <p:spPr>
          <a:xfrm>
            <a:off x="8825116" y="2453728"/>
            <a:ext cx="614912"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Host</a:t>
            </a:r>
            <a:endParaRPr lang="zh-CN" altLang="en-US" dirty="0">
              <a:latin typeface="Calibri" panose="020F0502020204030204" pitchFamily="34" charset="0"/>
              <a:cs typeface="Calibri" panose="020F0502020204030204" pitchFamily="34" charset="0"/>
            </a:endParaRPr>
          </a:p>
        </p:txBody>
      </p:sp>
      <p:cxnSp>
        <p:nvCxnSpPr>
          <p:cNvPr id="17" name="直接箭头连接符 16">
            <a:extLst>
              <a:ext uri="{FF2B5EF4-FFF2-40B4-BE49-F238E27FC236}">
                <a16:creationId xmlns:a16="http://schemas.microsoft.com/office/drawing/2014/main" id="{846EAE54-47A5-405E-2FC4-A3AE7B2D1AF5}"/>
              </a:ext>
            </a:extLst>
          </p:cNvPr>
          <p:cNvCxnSpPr>
            <a:cxnSpLocks/>
            <a:stCxn id="11" idx="3"/>
          </p:cNvCxnSpPr>
          <p:nvPr/>
        </p:nvCxnSpPr>
        <p:spPr>
          <a:xfrm>
            <a:off x="8602257" y="3542498"/>
            <a:ext cx="120233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18" name="Picture 2" descr="Hook - Free travel icons">
            <a:extLst>
              <a:ext uri="{FF2B5EF4-FFF2-40B4-BE49-F238E27FC236}">
                <a16:creationId xmlns:a16="http://schemas.microsoft.com/office/drawing/2014/main" id="{768412C6-2C85-87A1-98E7-206845462F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8367" y="3362465"/>
            <a:ext cx="289852" cy="289852"/>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0C5BA049-6390-26DF-B5E5-D78575761663}"/>
              </a:ext>
            </a:extLst>
          </p:cNvPr>
          <p:cNvSpPr txBox="1"/>
          <p:nvPr/>
        </p:nvSpPr>
        <p:spPr>
          <a:xfrm>
            <a:off x="9061369" y="3403997"/>
            <a:ext cx="490475" cy="276999"/>
          </a:xfrm>
          <a:prstGeom prst="rect">
            <a:avLst/>
          </a:prstGeom>
          <a:solidFill>
            <a:schemeClr val="bg1"/>
          </a:solidFill>
        </p:spPr>
        <p:txBody>
          <a:bodyPr wrap="square" rtlCol="0">
            <a:spAutoFit/>
          </a:bodyPr>
          <a:lstStyle/>
          <a:p>
            <a:r>
              <a:rPr lang="en-US" altLang="zh-CN" sz="1200" b="1" dirty="0">
                <a:solidFill>
                  <a:srgbClr val="FF0000"/>
                </a:solidFill>
                <a:latin typeface="Calibri" panose="020F0502020204030204" pitchFamily="34" charset="0"/>
                <a:ea typeface="Calibri" panose="020F0502020204030204" pitchFamily="34" charset="0"/>
                <a:cs typeface="Calibri" panose="020F0502020204030204" pitchFamily="34" charset="0"/>
              </a:rPr>
              <a:t>copy</a:t>
            </a:r>
            <a:endParaRPr lang="zh-CN" altLang="en-US" sz="1200" b="1" dirty="0">
              <a:solidFill>
                <a:srgbClr val="FF0000"/>
              </a:solidFill>
              <a:latin typeface="Calibri" panose="020F0502020204030204" pitchFamily="34" charset="0"/>
              <a:cs typeface="Calibri" panose="020F0502020204030204" pitchFamily="34" charset="0"/>
            </a:endParaRPr>
          </a:p>
        </p:txBody>
      </p:sp>
      <p:cxnSp>
        <p:nvCxnSpPr>
          <p:cNvPr id="24" name="直接箭头连接符 23">
            <a:extLst>
              <a:ext uri="{FF2B5EF4-FFF2-40B4-BE49-F238E27FC236}">
                <a16:creationId xmlns:a16="http://schemas.microsoft.com/office/drawing/2014/main" id="{9D4DE920-DF4E-072E-02AA-FDC188DF8AE8}"/>
              </a:ext>
            </a:extLst>
          </p:cNvPr>
          <p:cNvCxnSpPr>
            <a:cxnSpLocks/>
          </p:cNvCxnSpPr>
          <p:nvPr/>
        </p:nvCxnSpPr>
        <p:spPr>
          <a:xfrm>
            <a:off x="10540546" y="3552692"/>
            <a:ext cx="571187" cy="8161"/>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pic>
        <p:nvPicPr>
          <p:cNvPr id="12290" name="Picture 2" descr="Network Interface Card - Free computer icons">
            <a:extLst>
              <a:ext uri="{FF2B5EF4-FFF2-40B4-BE49-F238E27FC236}">
                <a16:creationId xmlns:a16="http://schemas.microsoft.com/office/drawing/2014/main" id="{490C1FED-00EF-D862-4DCA-8D03DF2689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18865" y="3223714"/>
            <a:ext cx="646112" cy="646112"/>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27">
            <a:extLst>
              <a:ext uri="{FF2B5EF4-FFF2-40B4-BE49-F238E27FC236}">
                <a16:creationId xmlns:a16="http://schemas.microsoft.com/office/drawing/2014/main" id="{99BE2326-9566-BCDA-87D1-6E2C6E51585B}"/>
              </a:ext>
            </a:extLst>
          </p:cNvPr>
          <p:cNvSpPr txBox="1"/>
          <p:nvPr/>
        </p:nvSpPr>
        <p:spPr>
          <a:xfrm>
            <a:off x="9902913" y="2941919"/>
            <a:ext cx="478016" cy="338554"/>
          </a:xfrm>
          <a:prstGeom prst="rect">
            <a:avLst/>
          </a:prstGeom>
          <a:noFill/>
        </p:spPr>
        <p:txBody>
          <a:bodyPr wrap="non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NIC</a:t>
            </a:r>
            <a:endParaRPr lang="zh-CN" altLang="en-US" sz="1600" dirty="0">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ACFB2A5F-758A-57F4-8205-43100A7594C5}"/>
              </a:ext>
            </a:extLst>
          </p:cNvPr>
          <p:cNvSpPr txBox="1"/>
          <p:nvPr/>
        </p:nvSpPr>
        <p:spPr>
          <a:xfrm>
            <a:off x="11053213" y="3376187"/>
            <a:ext cx="725968"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Client</a:t>
            </a:r>
            <a:endParaRPr lang="zh-CN" altLang="en-US" dirty="0">
              <a:latin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DF6ACA65-BA34-D3C0-A1BE-2A64228FCE50}"/>
              </a:ext>
            </a:extLst>
          </p:cNvPr>
          <p:cNvSpPr txBox="1"/>
          <p:nvPr/>
        </p:nvSpPr>
        <p:spPr>
          <a:xfrm>
            <a:off x="2396970" y="5992469"/>
            <a:ext cx="7916593" cy="707886"/>
          </a:xfrm>
          <a:prstGeom prst="rect">
            <a:avLst/>
          </a:prstGeom>
          <a:noFill/>
        </p:spPr>
        <p:txBody>
          <a:bodyPr wrap="square">
            <a:spAutoFit/>
          </a:bodyPr>
          <a:lstStyle/>
          <a:p>
            <a:pPr algn="ctr"/>
            <a:r>
              <a:rPr lang="en-US" altLang="zh-CN" sz="2000" b="1" i="1" dirty="0">
                <a:latin typeface="Calibri" panose="020F0502020204030204" pitchFamily="34" charset="0"/>
                <a:ea typeface="Calibri" panose="020F0502020204030204" pitchFamily="34" charset="0"/>
                <a:cs typeface="Calibri" panose="020F0502020204030204" pitchFamily="34" charset="0"/>
              </a:rPr>
              <a:t>Both approaches capture frames </a:t>
            </a:r>
            <a:r>
              <a:rPr lang="en-US" altLang="zh-CN"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solely from inside the guest</a:t>
            </a:r>
            <a:r>
              <a:rPr lang="en-US" altLang="zh-CN" sz="2000" b="1" i="1" dirty="0">
                <a:latin typeface="Calibri" panose="020F0502020204030204" pitchFamily="34" charset="0"/>
                <a:ea typeface="Calibri" panose="020F0502020204030204" pitchFamily="34" charset="0"/>
                <a:cs typeface="Calibri" panose="020F0502020204030204" pitchFamily="34" charset="0"/>
              </a:rPr>
              <a:t>,</a:t>
            </a:r>
          </a:p>
          <a:p>
            <a:pPr algn="ctr"/>
            <a:r>
              <a:rPr lang="en-US" altLang="zh-CN" sz="2000" b="1" i="1" dirty="0">
                <a:latin typeface="Calibri" panose="020F0502020204030204" pitchFamily="34" charset="0"/>
                <a:ea typeface="Calibri" panose="020F0502020204030204" pitchFamily="34" charset="0"/>
                <a:cs typeface="Calibri" panose="020F0502020204030204" pitchFamily="34" charset="0"/>
              </a:rPr>
              <a:t> but </a:t>
            </a:r>
            <a:r>
              <a:rPr lang="en-US" altLang="zh-CN"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ultimately</a:t>
            </a:r>
            <a:r>
              <a:rPr lang="en-US" altLang="zh-CN" sz="2000" b="1" i="1" dirty="0">
                <a:latin typeface="Calibri" panose="020F0502020204030204" pitchFamily="34" charset="0"/>
                <a:ea typeface="Calibri" panose="020F0502020204030204" pitchFamily="34" charset="0"/>
                <a:cs typeface="Calibri" panose="020F0502020204030204" pitchFamily="34" charset="0"/>
              </a:rPr>
              <a:t> send the frames </a:t>
            </a:r>
            <a:r>
              <a:rPr lang="en-US" altLang="zh-CN" sz="2000" b="1" i="1" dirty="0">
                <a:solidFill>
                  <a:srgbClr val="FF0000"/>
                </a:solidFill>
                <a:latin typeface="Calibri" panose="020F0502020204030204" pitchFamily="34" charset="0"/>
                <a:ea typeface="Calibri" panose="020F0502020204030204" pitchFamily="34" charset="0"/>
                <a:cs typeface="Calibri" panose="020F0502020204030204" pitchFamily="34" charset="0"/>
              </a:rPr>
              <a:t>using the network provided by the host</a:t>
            </a:r>
            <a:r>
              <a:rPr lang="en-US" altLang="zh-CN" sz="2000" b="1" i="1" dirty="0">
                <a:latin typeface="Calibri" panose="020F0502020204030204" pitchFamily="34" charset="0"/>
                <a:ea typeface="Calibri" panose="020F0502020204030204" pitchFamily="34" charset="0"/>
                <a:cs typeface="Calibri" panose="020F0502020204030204" pitchFamily="34" charset="0"/>
              </a:rPr>
              <a:t>.</a:t>
            </a:r>
            <a:endParaRPr lang="zh-CN" altLang="en-US" sz="2000" b="1" i="1" dirty="0">
              <a:latin typeface="Calibri" panose="020F0502020204030204" pitchFamily="34" charset="0"/>
              <a:cs typeface="Calibri" panose="020F0502020204030204" pitchFamily="34" charset="0"/>
            </a:endParaRPr>
          </a:p>
        </p:txBody>
      </p:sp>
      <p:sp>
        <p:nvSpPr>
          <p:cNvPr id="35" name="文本框 34">
            <a:extLst>
              <a:ext uri="{FF2B5EF4-FFF2-40B4-BE49-F238E27FC236}">
                <a16:creationId xmlns:a16="http://schemas.microsoft.com/office/drawing/2014/main" id="{F95DB847-A202-A30A-F63F-3CB4752C60AB}"/>
              </a:ext>
            </a:extLst>
          </p:cNvPr>
          <p:cNvSpPr txBox="1"/>
          <p:nvPr/>
        </p:nvSpPr>
        <p:spPr>
          <a:xfrm>
            <a:off x="10621045" y="2416783"/>
            <a:ext cx="1563586" cy="923330"/>
          </a:xfrm>
          <a:prstGeom prst="rect">
            <a:avLst/>
          </a:prstGeom>
          <a:noFill/>
        </p:spPr>
        <p:txBody>
          <a:bodyPr wrap="square">
            <a:spAutoFit/>
          </a:bodyPr>
          <a:lstStyle/>
          <a:p>
            <a:pPr algn="ctr"/>
            <a:r>
              <a:rPr lang="en-US" altLang="zh-CN" sz="1800" b="1" i="1" dirty="0">
                <a:solidFill>
                  <a:srgbClr val="FF0000"/>
                </a:solidFill>
                <a:latin typeface="Calibri" panose="020F0502020204030204" pitchFamily="34" charset="0"/>
                <a:ea typeface="Calibri" panose="020F0502020204030204" pitchFamily="34" charset="0"/>
                <a:cs typeface="Calibri" panose="020F0502020204030204" pitchFamily="34" charset="0"/>
              </a:rPr>
              <a:t>Additional guest-host data copies!</a:t>
            </a:r>
            <a:endParaRPr lang="zh-CN" altLang="en-US" sz="1800" b="1" i="1" dirty="0">
              <a:solidFill>
                <a:srgbClr val="FF0000"/>
              </a:solidFill>
              <a:latin typeface="Calibri" panose="020F0502020204030204" pitchFamily="34" charset="0"/>
              <a:cs typeface="Calibri" panose="020F0502020204030204" pitchFamily="34" charset="0"/>
            </a:endParaRPr>
          </a:p>
        </p:txBody>
      </p:sp>
      <p:sp>
        <p:nvSpPr>
          <p:cNvPr id="36" name="文本框 35">
            <a:extLst>
              <a:ext uri="{FF2B5EF4-FFF2-40B4-BE49-F238E27FC236}">
                <a16:creationId xmlns:a16="http://schemas.microsoft.com/office/drawing/2014/main" id="{48A8D6BA-12F0-258F-3E36-08CE1E262D15}"/>
              </a:ext>
            </a:extLst>
          </p:cNvPr>
          <p:cNvSpPr txBox="1"/>
          <p:nvPr/>
        </p:nvSpPr>
        <p:spPr>
          <a:xfrm>
            <a:off x="7765392" y="3480276"/>
            <a:ext cx="367408" cy="400110"/>
          </a:xfrm>
          <a:prstGeom prst="rect">
            <a:avLst/>
          </a:prstGeom>
          <a:noFill/>
        </p:spPr>
        <p:txBody>
          <a:bodyPr wrap="non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a:t>
            </a:r>
            <a:endParaRPr lang="zh-CN" altLang="en-US" sz="2000" b="1" dirty="0">
              <a:latin typeface="Calibri" panose="020F0502020204030204" pitchFamily="34" charset="0"/>
              <a:cs typeface="Calibri" panose="020F0502020204030204" pitchFamily="34" charset="0"/>
            </a:endParaRPr>
          </a:p>
        </p:txBody>
      </p:sp>
      <p:sp>
        <p:nvSpPr>
          <p:cNvPr id="37" name="文本框 36">
            <a:extLst>
              <a:ext uri="{FF2B5EF4-FFF2-40B4-BE49-F238E27FC236}">
                <a16:creationId xmlns:a16="http://schemas.microsoft.com/office/drawing/2014/main" id="{894FB1BD-7A70-6768-C463-6AE79591460B}"/>
              </a:ext>
            </a:extLst>
          </p:cNvPr>
          <p:cNvSpPr txBox="1"/>
          <p:nvPr/>
        </p:nvSpPr>
        <p:spPr>
          <a:xfrm>
            <a:off x="8548159" y="3478823"/>
            <a:ext cx="367408" cy="400110"/>
          </a:xfrm>
          <a:prstGeom prst="rect">
            <a:avLst/>
          </a:prstGeom>
          <a:noFill/>
        </p:spPr>
        <p:txBody>
          <a:bodyPr wrap="none" rtlCol="0">
            <a:spAutoFit/>
          </a:bodyPr>
          <a:lstStyle/>
          <a:p>
            <a:r>
              <a:rPr lang="en-US" altLang="zh-CN" sz="2000" b="1" dirty="0">
                <a:latin typeface="Calibri" panose="020F0502020204030204" pitchFamily="34" charset="0"/>
                <a:ea typeface="Calibri" panose="020F0502020204030204" pitchFamily="34" charset="0"/>
                <a:cs typeface="Calibri" panose="020F0502020204030204" pitchFamily="34" charset="0"/>
              </a:rPr>
              <a:t>…</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9341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46AE2-383A-D309-5490-A77307DFA2A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35A106D7-0869-F05E-EAED-76B789F61CAD}"/>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Understanding the Status Quo of CG’s </a:t>
            </a:r>
            <a:r>
              <a:rPr lang="en-US" altLang="zh-CN" sz="4000" b="1" dirty="0" err="1">
                <a:latin typeface="Calibri" panose="020F0502020204030204" pitchFamily="34" charset="0"/>
                <a:ea typeface="Calibri" panose="020F0502020204030204" pitchFamily="34" charset="0"/>
                <a:cs typeface="Calibri" panose="020F0502020204030204" pitchFamily="34" charset="0"/>
              </a:rPr>
              <a:t>QoE</a:t>
            </a:r>
            <a:endParaRPr lang="zh-CN" altLang="en-US" sz="4000" b="1" dirty="0">
              <a:latin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A92C68A7-EC4E-1ABF-4A9D-95D8A77D83AE}"/>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5</a:t>
            </a:fld>
            <a:endParaRPr lang="en-US" dirty="0"/>
          </a:p>
        </p:txBody>
      </p:sp>
      <p:sp>
        <p:nvSpPr>
          <p:cNvPr id="7" name="圆角矩形 9">
            <a:extLst>
              <a:ext uri="{FF2B5EF4-FFF2-40B4-BE49-F238E27FC236}">
                <a16:creationId xmlns:a16="http://schemas.microsoft.com/office/drawing/2014/main" id="{0613954F-0D2E-4A01-366E-6F87C96ABAC3}"/>
              </a:ext>
            </a:extLst>
          </p:cNvPr>
          <p:cNvSpPr/>
          <p:nvPr/>
        </p:nvSpPr>
        <p:spPr>
          <a:xfrm>
            <a:off x="1649970" y="1891724"/>
            <a:ext cx="2552375" cy="976144"/>
          </a:xfrm>
          <a:prstGeom prst="roundRect">
            <a:avLst/>
          </a:prstGeom>
          <a:solidFill>
            <a:srgbClr val="832AA6"/>
          </a:solidFill>
          <a:ln w="19050" cap="flat" cmpd="sng" algn="ctr">
            <a:solidFill>
              <a:sysClr val="window" lastClr="FFFFFF"/>
            </a:solidFill>
            <a:prstDash val="solid"/>
            <a:miter lim="800000"/>
          </a:ln>
          <a:effectLst/>
        </p:spPr>
        <p:txBody>
          <a:bodyPr rtlCol="0" anchor="ctr"/>
          <a:lstStyle/>
          <a:p>
            <a:pPr algn="ctr">
              <a:defRPr/>
            </a:pPr>
            <a:r>
              <a:rPr lang="en-US" altLang="zh-CN"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CG involves UE, network, cloud</a:t>
            </a:r>
          </a:p>
        </p:txBody>
      </p:sp>
      <p:sp>
        <p:nvSpPr>
          <p:cNvPr id="8" name="圆角矩形 9">
            <a:extLst>
              <a:ext uri="{FF2B5EF4-FFF2-40B4-BE49-F238E27FC236}">
                <a16:creationId xmlns:a16="http://schemas.microsoft.com/office/drawing/2014/main" id="{CD8C6597-BC63-5633-4C3D-FE103CAEDA44}"/>
              </a:ext>
            </a:extLst>
          </p:cNvPr>
          <p:cNvSpPr/>
          <p:nvPr/>
        </p:nvSpPr>
        <p:spPr>
          <a:xfrm>
            <a:off x="4483270" y="1891724"/>
            <a:ext cx="2552375" cy="976144"/>
          </a:xfrm>
          <a:prstGeom prst="roundRect">
            <a:avLst/>
          </a:prstGeom>
          <a:solidFill>
            <a:srgbClr val="832AA6"/>
          </a:solidFill>
          <a:ln w="19050" cap="flat" cmpd="sng" algn="ctr">
            <a:solidFill>
              <a:sysClr val="window" lastClr="FFFFFF"/>
            </a:solidFill>
            <a:prstDash val="solid"/>
            <a:miter lim="800000"/>
          </a:ln>
          <a:effectLst/>
        </p:spPr>
        <p:txBody>
          <a:bodyPr rtlCol="0" anchor="ctr"/>
          <a:lstStyle/>
          <a:p>
            <a:pPr algn="ctr">
              <a:defRPr/>
            </a:pPr>
            <a:r>
              <a:rPr lang="en-US" altLang="zh-CN"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Commercial platforms are closed-source</a:t>
            </a:r>
          </a:p>
        </p:txBody>
      </p:sp>
      <p:sp>
        <p:nvSpPr>
          <p:cNvPr id="9" name="圆角矩形 9">
            <a:extLst>
              <a:ext uri="{FF2B5EF4-FFF2-40B4-BE49-F238E27FC236}">
                <a16:creationId xmlns:a16="http://schemas.microsoft.com/office/drawing/2014/main" id="{0BD3881F-C5BA-9FDB-4261-B8132AB495A3}"/>
              </a:ext>
            </a:extLst>
          </p:cNvPr>
          <p:cNvSpPr/>
          <p:nvPr/>
        </p:nvSpPr>
        <p:spPr>
          <a:xfrm>
            <a:off x="7316570" y="1891724"/>
            <a:ext cx="2676685" cy="976144"/>
          </a:xfrm>
          <a:prstGeom prst="roundRect">
            <a:avLst/>
          </a:prstGeom>
          <a:solidFill>
            <a:srgbClr val="832AA6"/>
          </a:solidFill>
          <a:ln w="19050" cap="flat" cmpd="sng" algn="ctr">
            <a:solidFill>
              <a:sysClr val="window" lastClr="FFFFFF"/>
            </a:solidFill>
            <a:prstDash val="solid"/>
            <a:miter lim="800000"/>
          </a:ln>
          <a:effectLst/>
        </p:spPr>
        <p:txBody>
          <a:bodyPr rtlCol="0" anchor="ctr"/>
          <a:lstStyle/>
          <a:p>
            <a:pPr algn="ctr">
              <a:defRPr/>
            </a:pPr>
            <a:r>
              <a:rPr lang="en-US" altLang="zh-CN" sz="2000" b="1" dirty="0">
                <a:solidFill>
                  <a:prstClr val="white"/>
                </a:solidFill>
                <a:latin typeface="Arial" panose="020B0604020202020204" pitchFamily="34" charset="0"/>
                <a:ea typeface="微软雅黑" panose="020B0503020204020204" pitchFamily="34" charset="-122"/>
                <a:cs typeface="Arial" panose="020B0604020202020204" pitchFamily="34" charset="0"/>
              </a:rPr>
              <a:t>Open-source solutions lack representativeness</a:t>
            </a:r>
          </a:p>
        </p:txBody>
      </p:sp>
      <p:sp>
        <p:nvSpPr>
          <p:cNvPr id="10" name="圆角矩形 9">
            <a:extLst>
              <a:ext uri="{FF2B5EF4-FFF2-40B4-BE49-F238E27FC236}">
                <a16:creationId xmlns:a16="http://schemas.microsoft.com/office/drawing/2014/main" id="{F79824DF-BBC7-4531-C32E-9A61C5142242}"/>
              </a:ext>
            </a:extLst>
          </p:cNvPr>
          <p:cNvSpPr/>
          <p:nvPr/>
        </p:nvSpPr>
        <p:spPr>
          <a:xfrm>
            <a:off x="1818079" y="3495180"/>
            <a:ext cx="7939609" cy="790617"/>
          </a:xfrm>
          <a:prstGeom prst="roundRect">
            <a:avLst/>
          </a:prstGeom>
          <a:solidFill>
            <a:srgbClr val="F24C4C"/>
          </a:solidFill>
          <a:ln w="19050" cap="flat" cmpd="sng" algn="ctr">
            <a:solidFill>
              <a:sysClr val="window" lastClr="FFFFFF"/>
            </a:solidFill>
            <a:prstDash val="solid"/>
            <a:miter lim="800000"/>
          </a:ln>
          <a:effectLst/>
        </p:spPr>
        <p:txBody>
          <a:bodyPr rtlCol="0" anchor="ctr"/>
          <a:lstStyle/>
          <a:p>
            <a:pPr algn="ctr">
              <a:defRPr/>
            </a:pPr>
            <a:r>
              <a:rPr lang="en-US" altLang="zh-CN" sz="2400" b="1" dirty="0">
                <a:solidFill>
                  <a:prstClr val="white"/>
                </a:solidFill>
                <a:latin typeface="Arial" panose="020B0604020202020204" pitchFamily="34" charset="0"/>
                <a:ea typeface="微软雅黑" panose="020B0503020204020204" pitchFamily="34" charset="-122"/>
                <a:cs typeface="Arial" panose="020B0604020202020204" pitchFamily="34" charset="0"/>
              </a:rPr>
              <a:t>How to measure interactive latencies of commercial CG platforms at scale?</a:t>
            </a:r>
            <a:endParaRPr lang="zh-CN" altLang="en-US" sz="2400" b="1" dirty="0">
              <a:solidFill>
                <a:prstClr val="white"/>
              </a:solidFill>
              <a:latin typeface="Arial" panose="020B0604020202020204" pitchFamily="34" charset="0"/>
              <a:ea typeface="微软雅黑" panose="020B0503020204020204" pitchFamily="34" charset="-122"/>
              <a:cs typeface="Arial" panose="020B0604020202020204" pitchFamily="34" charset="0"/>
            </a:endParaRPr>
          </a:p>
        </p:txBody>
      </p:sp>
      <p:sp>
        <p:nvSpPr>
          <p:cNvPr id="11" name="箭头: 右 10">
            <a:extLst>
              <a:ext uri="{FF2B5EF4-FFF2-40B4-BE49-F238E27FC236}">
                <a16:creationId xmlns:a16="http://schemas.microsoft.com/office/drawing/2014/main" id="{A90B5B5F-CBF4-B499-D606-ABA7C4170906}"/>
              </a:ext>
            </a:extLst>
          </p:cNvPr>
          <p:cNvSpPr/>
          <p:nvPr/>
        </p:nvSpPr>
        <p:spPr>
          <a:xfrm rot="5400000">
            <a:off x="5477734" y="2909385"/>
            <a:ext cx="605121" cy="579068"/>
          </a:xfrm>
          <a:prstGeom prst="rightArrow">
            <a:avLst/>
          </a:prstGeom>
          <a:gradFill flip="none" rotWithShape="1">
            <a:gsLst>
              <a:gs pos="0">
                <a:srgbClr val="B454B6"/>
              </a:gs>
              <a:gs pos="36000">
                <a:srgbClr val="B454B6"/>
              </a:gs>
              <a:gs pos="0">
                <a:srgbClr val="7030A0"/>
              </a:gs>
              <a:gs pos="62000">
                <a:srgbClr val="F24C4C"/>
              </a:gs>
              <a:gs pos="86000">
                <a:srgbClr val="F24C4C"/>
              </a:gs>
            </a:gsLst>
            <a:lin ang="0" scaled="0"/>
            <a:tileRect/>
          </a:gradFill>
          <a:ln w="12700" cap="flat" cmpd="sng" algn="ctr">
            <a:noFill/>
            <a:prstDash val="solid"/>
            <a:miter lim="800000"/>
          </a:ln>
          <a:effectLst/>
        </p:spPr>
        <p:txBody>
          <a:bodyPr rtlCol="0" anchor="ctr"/>
          <a:lstStyle/>
          <a:p>
            <a:pPr algn="ctr">
              <a:defRPr/>
            </a:pPr>
            <a:endParaRPr lang="zh-CN" altLang="en-US" sz="1800" dirty="0">
              <a:solidFill>
                <a:prstClr val="white"/>
              </a:solidFill>
              <a:latin typeface="Calibri" panose="020F0502020204030204"/>
              <a:ea typeface="等线" panose="02010600030101010101" pitchFamily="2" charset="-122"/>
              <a:cs typeface="+mn-cs"/>
            </a:endParaRPr>
          </a:p>
        </p:txBody>
      </p:sp>
      <p:sp>
        <p:nvSpPr>
          <p:cNvPr id="12" name="内容占位符 2">
            <a:extLst>
              <a:ext uri="{FF2B5EF4-FFF2-40B4-BE49-F238E27FC236}">
                <a16:creationId xmlns:a16="http://schemas.microsoft.com/office/drawing/2014/main" id="{ABBD9284-43D2-06C8-CA99-95E012170B1E}"/>
              </a:ext>
            </a:extLst>
          </p:cNvPr>
          <p:cNvSpPr>
            <a:spLocks noGrp="1"/>
          </p:cNvSpPr>
          <p:nvPr>
            <p:ph idx="1"/>
          </p:nvPr>
        </p:nvSpPr>
        <p:spPr>
          <a:xfrm>
            <a:off x="518534" y="1825625"/>
            <a:ext cx="11269929" cy="4783332"/>
          </a:xfrm>
        </p:spPr>
        <p:txBody>
          <a:bodyPr>
            <a:normAutofit/>
          </a:bodyPr>
          <a:lstStyle/>
          <a:p>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Measurement from the </a:t>
            </a:r>
            <a:r>
              <a:rPr lang="en-US" altLang="zh-CN" b="1" dirty="0">
                <a:latin typeface="Calibri" panose="020F0502020204030204" pitchFamily="34" charset="0"/>
                <a:ea typeface="Calibri" panose="020F0502020204030204" pitchFamily="34" charset="0"/>
                <a:cs typeface="Calibri" panose="020F0502020204030204" pitchFamily="34" charset="0"/>
              </a:rPr>
              <a:t>outside </a:t>
            </a:r>
            <a:r>
              <a:rPr lang="en-US" altLang="zh-CN" dirty="0">
                <a:latin typeface="Calibri" panose="020F0502020204030204" pitchFamily="34" charset="0"/>
                <a:ea typeface="Calibri" panose="020F0502020204030204" pitchFamily="34" charset="0"/>
                <a:cs typeface="Calibri" panose="020F0502020204030204" pitchFamily="34" charset="0"/>
              </a:rPr>
              <a:t>in a </a:t>
            </a:r>
            <a:r>
              <a:rPr lang="en-US" altLang="zh-CN" b="1" dirty="0">
                <a:latin typeface="Calibri" panose="020F0502020204030204" pitchFamily="34" charset="0"/>
                <a:ea typeface="Calibri" panose="020F0502020204030204" pitchFamily="34" charset="0"/>
                <a:cs typeface="Calibri" panose="020F0502020204030204" pitchFamily="34" charset="0"/>
              </a:rPr>
              <a:t>record-and-recognize</a:t>
            </a:r>
            <a:r>
              <a:rPr lang="en-US" altLang="zh-CN" dirty="0">
                <a:latin typeface="Calibri" panose="020F0502020204030204" pitchFamily="34" charset="0"/>
                <a:ea typeface="Calibri" panose="020F0502020204030204" pitchFamily="34" charset="0"/>
                <a:cs typeface="Calibri" panose="020F0502020204030204" pitchFamily="34" charset="0"/>
              </a:rPr>
              <a:t> approach</a:t>
            </a:r>
          </a:p>
        </p:txBody>
      </p:sp>
      <p:pic>
        <p:nvPicPr>
          <p:cNvPr id="3074" name="Picture 2" descr="User equipment Vector Icons free download in SVG, PNG Format">
            <a:extLst>
              <a:ext uri="{FF2B5EF4-FFF2-40B4-BE49-F238E27FC236}">
                <a16:creationId xmlns:a16="http://schemas.microsoft.com/office/drawing/2014/main" id="{5C8E1106-9B1A-5CD6-F8E2-365577B8E8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056" y="4659311"/>
            <a:ext cx="1078051" cy="10780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etwork Vector Icons free download in SVG, PNG Format">
            <a:extLst>
              <a:ext uri="{FF2B5EF4-FFF2-40B4-BE49-F238E27FC236}">
                <a16:creationId xmlns:a16="http://schemas.microsoft.com/office/drawing/2014/main" id="{C0020DE6-A3E7-54C9-D8C4-3274F3535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8542" y="4537423"/>
            <a:ext cx="1321829" cy="13218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rver Cloud Computing Vector Icon - 9857 - Dryicons">
            <a:extLst>
              <a:ext uri="{FF2B5EF4-FFF2-40B4-BE49-F238E27FC236}">
                <a16:creationId xmlns:a16="http://schemas.microsoft.com/office/drawing/2014/main" id="{221447B1-952B-1C4D-8A1D-D3B4E0B182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7191" y="4471076"/>
            <a:ext cx="1321829" cy="132182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箭头连接符 18">
            <a:extLst>
              <a:ext uri="{FF2B5EF4-FFF2-40B4-BE49-F238E27FC236}">
                <a16:creationId xmlns:a16="http://schemas.microsoft.com/office/drawing/2014/main" id="{C04EA0AC-73B1-FE64-C90E-16EF9715FD47}"/>
              </a:ext>
            </a:extLst>
          </p:cNvPr>
          <p:cNvCxnSpPr/>
          <p:nvPr/>
        </p:nvCxnSpPr>
        <p:spPr>
          <a:xfrm>
            <a:off x="4021106" y="5095121"/>
            <a:ext cx="1077435" cy="0"/>
          </a:xfrm>
          <a:prstGeom prst="straightConnector1">
            <a:avLst/>
          </a:prstGeom>
          <a:ln>
            <a:solidFill>
              <a:schemeClr val="accent5"/>
            </a:solidFill>
            <a:prstDash val="sysDash"/>
            <a:tailEnd type="triangle"/>
          </a:ln>
        </p:spPr>
        <p:style>
          <a:lnRef idx="3">
            <a:schemeClr val="dk1"/>
          </a:lnRef>
          <a:fillRef idx="0">
            <a:schemeClr val="dk1"/>
          </a:fillRef>
          <a:effectRef idx="2">
            <a:schemeClr val="dk1"/>
          </a:effectRef>
          <a:fontRef idx="minor">
            <a:schemeClr val="tx1"/>
          </a:fontRef>
        </p:style>
      </p:cxnSp>
      <p:cxnSp>
        <p:nvCxnSpPr>
          <p:cNvPr id="20" name="直接箭头连接符 19">
            <a:extLst>
              <a:ext uri="{FF2B5EF4-FFF2-40B4-BE49-F238E27FC236}">
                <a16:creationId xmlns:a16="http://schemas.microsoft.com/office/drawing/2014/main" id="{F7296B6B-6BF3-2CA6-CDB2-E622A372676B}"/>
              </a:ext>
            </a:extLst>
          </p:cNvPr>
          <p:cNvCxnSpPr/>
          <p:nvPr/>
        </p:nvCxnSpPr>
        <p:spPr>
          <a:xfrm>
            <a:off x="4021106" y="5318396"/>
            <a:ext cx="1077435" cy="0"/>
          </a:xfrm>
          <a:prstGeom prst="straightConnector1">
            <a:avLst/>
          </a:prstGeom>
          <a:ln>
            <a:solidFill>
              <a:schemeClr val="accent5"/>
            </a:solidFill>
            <a:prstDash val="sysDash"/>
            <a:headEnd type="triangle"/>
            <a:tailEnd type="none"/>
          </a:ln>
        </p:spPr>
        <p:style>
          <a:lnRef idx="3">
            <a:schemeClr val="dk1"/>
          </a:lnRef>
          <a:fillRef idx="0">
            <a:schemeClr val="dk1"/>
          </a:fillRef>
          <a:effectRef idx="2">
            <a:schemeClr val="dk1"/>
          </a:effectRef>
          <a:fontRef idx="minor">
            <a:schemeClr val="tx1"/>
          </a:fontRef>
        </p:style>
      </p:cxnSp>
      <p:cxnSp>
        <p:nvCxnSpPr>
          <p:cNvPr id="21" name="直接箭头连接符 20">
            <a:extLst>
              <a:ext uri="{FF2B5EF4-FFF2-40B4-BE49-F238E27FC236}">
                <a16:creationId xmlns:a16="http://schemas.microsoft.com/office/drawing/2014/main" id="{8B57E22B-A9F5-A1C6-4D57-7C57D568D643}"/>
              </a:ext>
            </a:extLst>
          </p:cNvPr>
          <p:cNvCxnSpPr/>
          <p:nvPr/>
        </p:nvCxnSpPr>
        <p:spPr>
          <a:xfrm>
            <a:off x="6349636" y="5100782"/>
            <a:ext cx="1077435" cy="0"/>
          </a:xfrm>
          <a:prstGeom prst="straightConnector1">
            <a:avLst/>
          </a:prstGeom>
          <a:ln>
            <a:solidFill>
              <a:schemeClr val="accent5"/>
            </a:solidFill>
            <a:prstDash val="sysDash"/>
            <a:tailEnd type="triangle"/>
          </a:ln>
        </p:spPr>
        <p:style>
          <a:lnRef idx="3">
            <a:schemeClr val="dk1"/>
          </a:lnRef>
          <a:fillRef idx="0">
            <a:schemeClr val="dk1"/>
          </a:fillRef>
          <a:effectRef idx="2">
            <a:schemeClr val="dk1"/>
          </a:effectRef>
          <a:fontRef idx="minor">
            <a:schemeClr val="tx1"/>
          </a:fontRef>
        </p:style>
      </p:cxnSp>
      <p:cxnSp>
        <p:nvCxnSpPr>
          <p:cNvPr id="22" name="直接箭头连接符 21">
            <a:extLst>
              <a:ext uri="{FF2B5EF4-FFF2-40B4-BE49-F238E27FC236}">
                <a16:creationId xmlns:a16="http://schemas.microsoft.com/office/drawing/2014/main" id="{5ED32144-68CB-157B-2D94-735183DDF711}"/>
              </a:ext>
            </a:extLst>
          </p:cNvPr>
          <p:cNvCxnSpPr/>
          <p:nvPr/>
        </p:nvCxnSpPr>
        <p:spPr>
          <a:xfrm>
            <a:off x="6349636" y="5324057"/>
            <a:ext cx="1077435" cy="0"/>
          </a:xfrm>
          <a:prstGeom prst="straightConnector1">
            <a:avLst/>
          </a:prstGeom>
          <a:ln>
            <a:solidFill>
              <a:schemeClr val="accent5"/>
            </a:solidFill>
            <a:prstDash val="sysDash"/>
            <a:headEnd type="triangle"/>
            <a:tailEnd type="non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763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C6DD4-AB17-4C67-041E-499DCE2D3D2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D198409E-BCF0-9F5F-A759-082322765665}"/>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Interactive Latency Measurement</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BE7DA3BC-25C1-FC07-354E-EFC389E54A60}"/>
              </a:ext>
            </a:extLst>
          </p:cNvPr>
          <p:cNvSpPr>
            <a:spLocks noGrp="1"/>
          </p:cNvSpPr>
          <p:nvPr>
            <p:ph idx="1"/>
          </p:nvPr>
        </p:nvSpPr>
        <p:spPr>
          <a:xfrm>
            <a:off x="518534" y="1825625"/>
            <a:ext cx="11269929"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Target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8 representative CG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3 support MCG alone, 3 support CCG alone</a:t>
            </a:r>
          </a:p>
          <a:p>
            <a:pPr lvl="1"/>
            <a:r>
              <a:rPr lang="en-US" altLang="zh-CN" dirty="0">
                <a:latin typeface="Calibri" panose="020F0502020204030204" pitchFamily="34" charset="0"/>
                <a:ea typeface="Calibri" panose="020F0502020204030204" pitchFamily="34" charset="0"/>
                <a:cs typeface="Calibri" panose="020F0502020204030204" pitchFamily="34" charset="0"/>
              </a:rPr>
              <a:t>2 support both</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p:txBody>
      </p:sp>
      <p:sp>
        <p:nvSpPr>
          <p:cNvPr id="14" name="Slide Number Placeholder 7">
            <a:extLst>
              <a:ext uri="{FF2B5EF4-FFF2-40B4-BE49-F238E27FC236}">
                <a16:creationId xmlns:a16="http://schemas.microsoft.com/office/drawing/2014/main" id="{E03D5E2F-4CC4-BA8D-64DB-E3BCD46C241E}"/>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6</a:t>
            </a:fld>
            <a:endParaRPr lang="en-US" dirty="0"/>
          </a:p>
        </p:txBody>
      </p:sp>
      <p:pic>
        <p:nvPicPr>
          <p:cNvPr id="20" name="图片 19">
            <a:extLst>
              <a:ext uri="{FF2B5EF4-FFF2-40B4-BE49-F238E27FC236}">
                <a16:creationId xmlns:a16="http://schemas.microsoft.com/office/drawing/2014/main" id="{B78E38C7-E45F-DC07-AF88-89BBCD37C917}"/>
              </a:ext>
            </a:extLst>
          </p:cNvPr>
          <p:cNvPicPr>
            <a:picLocks noChangeAspect="1"/>
          </p:cNvPicPr>
          <p:nvPr/>
        </p:nvPicPr>
        <p:blipFill>
          <a:blip r:embed="rId3"/>
          <a:stretch>
            <a:fillRect/>
          </a:stretch>
        </p:blipFill>
        <p:spPr>
          <a:xfrm>
            <a:off x="6755548" y="1351435"/>
            <a:ext cx="4745076" cy="2651325"/>
          </a:xfrm>
          <a:prstGeom prst="rect">
            <a:avLst/>
          </a:prstGeom>
        </p:spPr>
      </p:pic>
    </p:spTree>
    <p:extLst>
      <p:ext uri="{BB962C8B-B14F-4D97-AF65-F5344CB8AC3E}">
        <p14:creationId xmlns:p14="http://schemas.microsoft.com/office/powerpoint/2010/main" val="336142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B022B-4C4E-F961-F3E5-1AD899FD155E}"/>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F032AD03-F408-4633-81F4-697B853E60DA}"/>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Interactive Latency Measurement</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C1B018A8-67BE-39AB-E0D0-5E283039ABBF}"/>
              </a:ext>
            </a:extLst>
          </p:cNvPr>
          <p:cNvSpPr>
            <a:spLocks noGrp="1"/>
          </p:cNvSpPr>
          <p:nvPr>
            <p:ph idx="1"/>
          </p:nvPr>
        </p:nvSpPr>
        <p:spPr>
          <a:xfrm>
            <a:off x="518534" y="1825625"/>
            <a:ext cx="11269929"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Target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8 representative CG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3 support MCG alone, 3 support CCG alone</a:t>
            </a:r>
          </a:p>
          <a:p>
            <a:pPr lvl="1"/>
            <a:r>
              <a:rPr lang="en-US" altLang="zh-CN" dirty="0">
                <a:latin typeface="Calibri" panose="020F0502020204030204" pitchFamily="34" charset="0"/>
                <a:ea typeface="Calibri" panose="020F0502020204030204" pitchFamily="34" charset="0"/>
                <a:cs typeface="Calibri" panose="020F0502020204030204" pitchFamily="34" charset="0"/>
              </a:rPr>
              <a:t>2 support both</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Methodology – Interactive latency</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Record:</a:t>
            </a:r>
            <a:r>
              <a:rPr lang="en-US" altLang="zh-CN" dirty="0">
                <a:latin typeface="Calibri" panose="020F0502020204030204" pitchFamily="34" charset="0"/>
                <a:ea typeface="Calibri" panose="020F0502020204030204" pitchFamily="34" charset="0"/>
                <a:cs typeface="Calibri" panose="020F0502020204030204" pitchFamily="34" charset="0"/>
              </a:rPr>
              <a:t> </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2 high-frame-rate cameras</a:t>
            </a:r>
          </a:p>
          <a:p>
            <a:pPr lvl="3"/>
            <a:r>
              <a:rPr lang="en-US" altLang="zh-CN" sz="2000" dirty="0">
                <a:latin typeface="Calibri" panose="020F0502020204030204" pitchFamily="34" charset="0"/>
                <a:ea typeface="Calibri" panose="020F0502020204030204" pitchFamily="34" charset="0"/>
                <a:cs typeface="Calibri" panose="020F0502020204030204" pitchFamily="34" charset="0"/>
              </a:rPr>
              <a:t>2000FPS, front and side views</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Specific interaction patterns</a:t>
            </a:r>
          </a:p>
        </p:txBody>
      </p:sp>
      <p:sp>
        <p:nvSpPr>
          <p:cNvPr id="14" name="Slide Number Placeholder 7">
            <a:extLst>
              <a:ext uri="{FF2B5EF4-FFF2-40B4-BE49-F238E27FC236}">
                <a16:creationId xmlns:a16="http://schemas.microsoft.com/office/drawing/2014/main" id="{E4BF9A0D-05B6-EEC8-A21B-C2568B018149}"/>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7</a:t>
            </a:fld>
            <a:endParaRPr lang="en-US" dirty="0"/>
          </a:p>
        </p:txBody>
      </p:sp>
      <p:pic>
        <p:nvPicPr>
          <p:cNvPr id="6" name="Picture 2" descr="Speed camera Generic black outline icon | Freepik">
            <a:extLst>
              <a:ext uri="{FF2B5EF4-FFF2-40B4-BE49-F238E27FC236}">
                <a16:creationId xmlns:a16="http://schemas.microsoft.com/office/drawing/2014/main" id="{D1ABC701-14DD-A5DF-AEBA-E7EEFCAC2F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873" y="5513654"/>
            <a:ext cx="948862" cy="948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peed camera Generic black outline icon | Freepik">
            <a:extLst>
              <a:ext uri="{FF2B5EF4-FFF2-40B4-BE49-F238E27FC236}">
                <a16:creationId xmlns:a16="http://schemas.microsoft.com/office/drawing/2014/main" id="{5FDC55BA-4AAC-12AE-8768-2D715D93AF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803" y="4385179"/>
            <a:ext cx="948862" cy="94886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D01B5B97-7775-B499-49CB-B171AE13B608}"/>
              </a:ext>
            </a:extLst>
          </p:cNvPr>
          <p:cNvSpPr txBox="1"/>
          <p:nvPr/>
        </p:nvSpPr>
        <p:spPr>
          <a:xfrm>
            <a:off x="8475859" y="6380873"/>
            <a:ext cx="707245"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Front</a:t>
            </a:r>
            <a:endParaRPr lang="zh-CN" altLang="en-US" dirty="0">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FA31E637-0AAD-13C8-48E6-F19BFB0C4D72}"/>
              </a:ext>
            </a:extLst>
          </p:cNvPr>
          <p:cNvSpPr txBox="1"/>
          <p:nvPr/>
        </p:nvSpPr>
        <p:spPr>
          <a:xfrm>
            <a:off x="7485930" y="5284312"/>
            <a:ext cx="580608"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Side</a:t>
            </a:r>
            <a:endParaRPr lang="zh-CN" altLang="en-US" dirty="0">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408BC810-AFF0-4025-31BB-4021717CCC2C}"/>
              </a:ext>
            </a:extLst>
          </p:cNvPr>
          <p:cNvSpPr txBox="1"/>
          <p:nvPr/>
        </p:nvSpPr>
        <p:spPr>
          <a:xfrm>
            <a:off x="8283174" y="4121461"/>
            <a:ext cx="1130631"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UE Screen</a:t>
            </a:r>
            <a:endParaRPr lang="zh-CN" altLang="en-US" dirty="0">
              <a:latin typeface="Calibri" panose="020F0502020204030204" pitchFamily="34" charset="0"/>
              <a:cs typeface="Calibri" panose="020F0502020204030204" pitchFamily="34" charset="0"/>
            </a:endParaRPr>
          </a:p>
        </p:txBody>
      </p:sp>
      <p:cxnSp>
        <p:nvCxnSpPr>
          <p:cNvPr id="15" name="直接连接符 14">
            <a:extLst>
              <a:ext uri="{FF2B5EF4-FFF2-40B4-BE49-F238E27FC236}">
                <a16:creationId xmlns:a16="http://schemas.microsoft.com/office/drawing/2014/main" id="{E2D9BAC0-BCAE-5AC7-F782-B9BB5A4B0B94}"/>
              </a:ext>
            </a:extLst>
          </p:cNvPr>
          <p:cNvCxnSpPr>
            <a:cxnSpLocks/>
          </p:cNvCxnSpPr>
          <p:nvPr/>
        </p:nvCxnSpPr>
        <p:spPr>
          <a:xfrm>
            <a:off x="7999483" y="4859610"/>
            <a:ext cx="387168"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7" name="直接连接符 16">
            <a:extLst>
              <a:ext uri="{FF2B5EF4-FFF2-40B4-BE49-F238E27FC236}">
                <a16:creationId xmlns:a16="http://schemas.microsoft.com/office/drawing/2014/main" id="{19D3EC39-3D8A-6143-C47C-C0EE2A31406B}"/>
              </a:ext>
            </a:extLst>
          </p:cNvPr>
          <p:cNvCxnSpPr>
            <a:cxnSpLocks/>
          </p:cNvCxnSpPr>
          <p:nvPr/>
        </p:nvCxnSpPr>
        <p:spPr>
          <a:xfrm flipH="1">
            <a:off x="8814304" y="5166364"/>
            <a:ext cx="7129" cy="391894"/>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20" name="图片 19">
            <a:extLst>
              <a:ext uri="{FF2B5EF4-FFF2-40B4-BE49-F238E27FC236}">
                <a16:creationId xmlns:a16="http://schemas.microsoft.com/office/drawing/2014/main" id="{B1095944-2189-0118-447F-23E63E1C18D9}"/>
              </a:ext>
            </a:extLst>
          </p:cNvPr>
          <p:cNvPicPr>
            <a:picLocks noChangeAspect="1"/>
          </p:cNvPicPr>
          <p:nvPr/>
        </p:nvPicPr>
        <p:blipFill>
          <a:blip r:embed="rId4"/>
          <a:stretch>
            <a:fillRect/>
          </a:stretch>
        </p:blipFill>
        <p:spPr>
          <a:xfrm>
            <a:off x="6755548" y="1351435"/>
            <a:ext cx="4745076" cy="2651325"/>
          </a:xfrm>
          <a:prstGeom prst="rect">
            <a:avLst/>
          </a:prstGeom>
        </p:spPr>
      </p:pic>
      <p:pic>
        <p:nvPicPr>
          <p:cNvPr id="22" name="图片 21">
            <a:extLst>
              <a:ext uri="{FF2B5EF4-FFF2-40B4-BE49-F238E27FC236}">
                <a16:creationId xmlns:a16="http://schemas.microsoft.com/office/drawing/2014/main" id="{C1BD4E92-954F-B2FC-5FFA-F191282253B6}"/>
              </a:ext>
            </a:extLst>
          </p:cNvPr>
          <p:cNvPicPr>
            <a:picLocks noChangeAspect="1"/>
          </p:cNvPicPr>
          <p:nvPr/>
        </p:nvPicPr>
        <p:blipFill>
          <a:blip r:embed="rId5"/>
          <a:stretch>
            <a:fillRect/>
          </a:stretch>
        </p:blipFill>
        <p:spPr>
          <a:xfrm>
            <a:off x="8387767" y="4466571"/>
            <a:ext cx="867332" cy="655189"/>
          </a:xfrm>
          <a:prstGeom prst="rect">
            <a:avLst/>
          </a:prstGeom>
        </p:spPr>
      </p:pic>
    </p:spTree>
    <p:extLst>
      <p:ext uri="{BB962C8B-B14F-4D97-AF65-F5344CB8AC3E}">
        <p14:creationId xmlns:p14="http://schemas.microsoft.com/office/powerpoint/2010/main" val="10586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9496A-A8AF-36A0-057D-0A7EB9A3FEC8}"/>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3576E2F-5FA9-C7C6-AD8D-D2C31EE6CBA6}"/>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Interactive Latency Measurement</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8EE53F81-1458-D9C6-A022-2C3AC17965C1}"/>
              </a:ext>
            </a:extLst>
          </p:cNvPr>
          <p:cNvSpPr>
            <a:spLocks noGrp="1"/>
          </p:cNvSpPr>
          <p:nvPr>
            <p:ph idx="1"/>
          </p:nvPr>
        </p:nvSpPr>
        <p:spPr>
          <a:xfrm>
            <a:off x="518534" y="1825625"/>
            <a:ext cx="11269929" cy="4783332"/>
          </a:xfrm>
        </p:spPr>
        <p:txBody>
          <a:bodyPr>
            <a:normAutofit lnSpcReduction="10000"/>
          </a:bodyPr>
          <a:lstStyle/>
          <a:p>
            <a:r>
              <a:rPr lang="en-US" altLang="zh-CN" dirty="0">
                <a:latin typeface="Calibri" panose="020F0502020204030204" pitchFamily="34" charset="0"/>
                <a:ea typeface="Calibri" panose="020F0502020204030204" pitchFamily="34" charset="0"/>
                <a:cs typeface="Calibri" panose="020F0502020204030204" pitchFamily="34" charset="0"/>
              </a:rPr>
              <a:t>Target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8 representative CG platforms</a:t>
            </a:r>
          </a:p>
          <a:p>
            <a:pPr lvl="1"/>
            <a:r>
              <a:rPr lang="en-US" altLang="zh-CN" dirty="0">
                <a:latin typeface="Calibri" panose="020F0502020204030204" pitchFamily="34" charset="0"/>
                <a:ea typeface="Calibri" panose="020F0502020204030204" pitchFamily="34" charset="0"/>
                <a:cs typeface="Calibri" panose="020F0502020204030204" pitchFamily="34" charset="0"/>
              </a:rPr>
              <a:t>3 support MCG alone, 3 support CCG alone</a:t>
            </a:r>
          </a:p>
          <a:p>
            <a:pPr lvl="1"/>
            <a:r>
              <a:rPr lang="en-US" altLang="zh-CN" dirty="0">
                <a:latin typeface="Calibri" panose="020F0502020204030204" pitchFamily="34" charset="0"/>
                <a:ea typeface="Calibri" panose="020F0502020204030204" pitchFamily="34" charset="0"/>
                <a:cs typeface="Calibri" panose="020F0502020204030204" pitchFamily="34" charset="0"/>
              </a:rPr>
              <a:t>2 support both</a:t>
            </a:r>
          </a:p>
          <a:p>
            <a:pPr lvl="1"/>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Methodology – Interactive latency</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Record:</a:t>
            </a:r>
            <a:r>
              <a:rPr lang="en-US" altLang="zh-CN" dirty="0">
                <a:latin typeface="Calibri" panose="020F0502020204030204" pitchFamily="34" charset="0"/>
                <a:ea typeface="Calibri" panose="020F0502020204030204" pitchFamily="34" charset="0"/>
                <a:cs typeface="Calibri" panose="020F0502020204030204" pitchFamily="34" charset="0"/>
              </a:rPr>
              <a:t> </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2 high-frame-rate cameras</a:t>
            </a:r>
          </a:p>
          <a:p>
            <a:pPr lvl="3"/>
            <a:r>
              <a:rPr lang="en-US" altLang="zh-CN" sz="2000" dirty="0">
                <a:latin typeface="Calibri" panose="020F0502020204030204" pitchFamily="34" charset="0"/>
                <a:ea typeface="Calibri" panose="020F0502020204030204" pitchFamily="34" charset="0"/>
                <a:cs typeface="Calibri" panose="020F0502020204030204" pitchFamily="34" charset="0"/>
              </a:rPr>
              <a:t>2000FPS, front and side views</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Specific interaction patterns</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Recognize:</a:t>
            </a:r>
          </a:p>
          <a:p>
            <a:pPr lvl="2"/>
            <a:r>
              <a:rPr lang="en-US" altLang="zh-CN" sz="2400" dirty="0">
                <a:latin typeface="Calibri" panose="020F0502020204030204" pitchFamily="34" charset="0"/>
                <a:ea typeface="Calibri" panose="020F0502020204030204" pitchFamily="34" charset="0"/>
                <a:cs typeface="Calibri" panose="020F0502020204030204" pitchFamily="34" charset="0"/>
              </a:rPr>
              <a:t>Segmentation Anything Model (SAM)</a:t>
            </a:r>
          </a:p>
          <a:p>
            <a:pPr lvl="1"/>
            <a:r>
              <a:rPr lang="en-US" altLang="zh-CN" b="1" dirty="0">
                <a:latin typeface="Calibri" panose="020F0502020204030204" pitchFamily="34" charset="0"/>
                <a:ea typeface="Calibri" panose="020F0502020204030204" pitchFamily="34" charset="0"/>
                <a:cs typeface="Calibri" panose="020F0502020204030204" pitchFamily="34" charset="0"/>
              </a:rPr>
              <a:t>Measurement error: </a:t>
            </a:r>
            <a:r>
              <a:rPr lang="en-US" altLang="zh-CN" dirty="0">
                <a:latin typeface="Calibri" panose="020F0502020204030204" pitchFamily="34" charset="0"/>
                <a:ea typeface="Calibri" panose="020F0502020204030204" pitchFamily="34" charset="0"/>
                <a:cs typeface="Calibri" panose="020F0502020204030204" pitchFamily="34" charset="0"/>
              </a:rPr>
              <a:t>up to 2 frames (~ 1 </a:t>
            </a:r>
            <a:r>
              <a:rPr lang="en-US" altLang="zh-CN" dirty="0" err="1">
                <a:latin typeface="Calibri" panose="020F0502020204030204" pitchFamily="34" charset="0"/>
                <a:ea typeface="Calibri" panose="020F0502020204030204" pitchFamily="34" charset="0"/>
                <a:cs typeface="Calibri" panose="020F0502020204030204" pitchFamily="34" charset="0"/>
              </a:rPr>
              <a:t>ms</a:t>
            </a:r>
            <a:r>
              <a:rPr lang="en-US" altLang="zh-CN" dirty="0">
                <a:latin typeface="Calibri" panose="020F0502020204030204" pitchFamily="34" charset="0"/>
                <a:ea typeface="Calibri" panose="020F0502020204030204" pitchFamily="34" charset="0"/>
                <a:cs typeface="Calibri" panose="020F0502020204030204" pitchFamily="34" charset="0"/>
              </a:rPr>
              <a:t>)</a:t>
            </a:r>
          </a:p>
        </p:txBody>
      </p:sp>
      <p:sp>
        <p:nvSpPr>
          <p:cNvPr id="14" name="Slide Number Placeholder 7">
            <a:extLst>
              <a:ext uri="{FF2B5EF4-FFF2-40B4-BE49-F238E27FC236}">
                <a16:creationId xmlns:a16="http://schemas.microsoft.com/office/drawing/2014/main" id="{302E9B20-E49B-FD76-CEF1-19500A652D6F}"/>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8</a:t>
            </a:fld>
            <a:endParaRPr lang="en-US" dirty="0"/>
          </a:p>
        </p:txBody>
      </p:sp>
      <p:pic>
        <p:nvPicPr>
          <p:cNvPr id="6" name="Picture 2" descr="Speed camera Generic black outline icon | Freepik">
            <a:extLst>
              <a:ext uri="{FF2B5EF4-FFF2-40B4-BE49-F238E27FC236}">
                <a16:creationId xmlns:a16="http://schemas.microsoft.com/office/drawing/2014/main" id="{A772BE74-D75D-B9AC-71CD-39AF62057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873" y="5513654"/>
            <a:ext cx="948862" cy="9488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peed camera Generic black outline icon | Freepik">
            <a:extLst>
              <a:ext uri="{FF2B5EF4-FFF2-40B4-BE49-F238E27FC236}">
                <a16:creationId xmlns:a16="http://schemas.microsoft.com/office/drawing/2014/main" id="{D6B9A5CF-4E02-6E44-F0FA-015BAA559A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803" y="4385179"/>
            <a:ext cx="948862" cy="948862"/>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9">
            <a:extLst>
              <a:ext uri="{FF2B5EF4-FFF2-40B4-BE49-F238E27FC236}">
                <a16:creationId xmlns:a16="http://schemas.microsoft.com/office/drawing/2014/main" id="{179850BF-726A-B69B-55D4-27C5125E892C}"/>
              </a:ext>
            </a:extLst>
          </p:cNvPr>
          <p:cNvSpPr txBox="1"/>
          <p:nvPr/>
        </p:nvSpPr>
        <p:spPr>
          <a:xfrm>
            <a:off x="8475859" y="6380873"/>
            <a:ext cx="707245"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Front</a:t>
            </a:r>
            <a:endParaRPr lang="zh-CN" altLang="en-US" dirty="0">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D4F6BCD1-16F2-A358-8902-C72DF40C7C0A}"/>
              </a:ext>
            </a:extLst>
          </p:cNvPr>
          <p:cNvSpPr txBox="1"/>
          <p:nvPr/>
        </p:nvSpPr>
        <p:spPr>
          <a:xfrm>
            <a:off x="7485930" y="5284312"/>
            <a:ext cx="580608"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Side</a:t>
            </a:r>
            <a:endParaRPr lang="zh-CN" altLang="en-US" dirty="0">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35CF6ACC-CF95-8ACA-D733-A6C9B17E53D5}"/>
              </a:ext>
            </a:extLst>
          </p:cNvPr>
          <p:cNvSpPr txBox="1"/>
          <p:nvPr/>
        </p:nvSpPr>
        <p:spPr>
          <a:xfrm>
            <a:off x="8283174" y="4121461"/>
            <a:ext cx="1130631"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UE Screen</a:t>
            </a:r>
            <a:endParaRPr lang="zh-CN" altLang="en-US" dirty="0">
              <a:latin typeface="Calibri" panose="020F0502020204030204" pitchFamily="34" charset="0"/>
              <a:cs typeface="Calibri" panose="020F0502020204030204" pitchFamily="34" charset="0"/>
            </a:endParaRPr>
          </a:p>
        </p:txBody>
      </p:sp>
      <p:cxnSp>
        <p:nvCxnSpPr>
          <p:cNvPr id="15" name="直接连接符 14">
            <a:extLst>
              <a:ext uri="{FF2B5EF4-FFF2-40B4-BE49-F238E27FC236}">
                <a16:creationId xmlns:a16="http://schemas.microsoft.com/office/drawing/2014/main" id="{B29C5350-6185-7196-2812-9C42C998961E}"/>
              </a:ext>
            </a:extLst>
          </p:cNvPr>
          <p:cNvCxnSpPr>
            <a:cxnSpLocks/>
          </p:cNvCxnSpPr>
          <p:nvPr/>
        </p:nvCxnSpPr>
        <p:spPr>
          <a:xfrm>
            <a:off x="7999483" y="4859610"/>
            <a:ext cx="387168" cy="0"/>
          </a:xfrm>
          <a:prstGeom prst="line">
            <a:avLst/>
          </a:prstGeom>
          <a:ln>
            <a:prstDash val="dash"/>
          </a:ln>
        </p:spPr>
        <p:style>
          <a:lnRef idx="3">
            <a:schemeClr val="dk1"/>
          </a:lnRef>
          <a:fillRef idx="0">
            <a:schemeClr val="dk1"/>
          </a:fillRef>
          <a:effectRef idx="2">
            <a:schemeClr val="dk1"/>
          </a:effectRef>
          <a:fontRef idx="minor">
            <a:schemeClr val="tx1"/>
          </a:fontRef>
        </p:style>
      </p:cxnSp>
      <p:cxnSp>
        <p:nvCxnSpPr>
          <p:cNvPr id="17" name="直接连接符 16">
            <a:extLst>
              <a:ext uri="{FF2B5EF4-FFF2-40B4-BE49-F238E27FC236}">
                <a16:creationId xmlns:a16="http://schemas.microsoft.com/office/drawing/2014/main" id="{85EAA32B-17FE-E88B-F06D-7CA278D81D41}"/>
              </a:ext>
            </a:extLst>
          </p:cNvPr>
          <p:cNvCxnSpPr>
            <a:cxnSpLocks/>
          </p:cNvCxnSpPr>
          <p:nvPr/>
        </p:nvCxnSpPr>
        <p:spPr>
          <a:xfrm flipH="1">
            <a:off x="8814304" y="5166364"/>
            <a:ext cx="7129" cy="391894"/>
          </a:xfrm>
          <a:prstGeom prst="line">
            <a:avLst/>
          </a:prstGeom>
          <a:ln>
            <a:prstDash val="dash"/>
          </a:ln>
        </p:spPr>
        <p:style>
          <a:lnRef idx="3">
            <a:schemeClr val="dk1"/>
          </a:lnRef>
          <a:fillRef idx="0">
            <a:schemeClr val="dk1"/>
          </a:fillRef>
          <a:effectRef idx="2">
            <a:schemeClr val="dk1"/>
          </a:effectRef>
          <a:fontRef idx="minor">
            <a:schemeClr val="tx1"/>
          </a:fontRef>
        </p:style>
      </p:cxnSp>
      <p:pic>
        <p:nvPicPr>
          <p:cNvPr id="20" name="图片 19">
            <a:extLst>
              <a:ext uri="{FF2B5EF4-FFF2-40B4-BE49-F238E27FC236}">
                <a16:creationId xmlns:a16="http://schemas.microsoft.com/office/drawing/2014/main" id="{9F5C2BE9-4F8A-231A-ED79-10991EBE520C}"/>
              </a:ext>
            </a:extLst>
          </p:cNvPr>
          <p:cNvPicPr>
            <a:picLocks noChangeAspect="1"/>
          </p:cNvPicPr>
          <p:nvPr/>
        </p:nvPicPr>
        <p:blipFill>
          <a:blip r:embed="rId4"/>
          <a:stretch>
            <a:fillRect/>
          </a:stretch>
        </p:blipFill>
        <p:spPr>
          <a:xfrm>
            <a:off x="6755548" y="1351435"/>
            <a:ext cx="4745076" cy="2651325"/>
          </a:xfrm>
          <a:prstGeom prst="rect">
            <a:avLst/>
          </a:prstGeom>
        </p:spPr>
      </p:pic>
      <p:pic>
        <p:nvPicPr>
          <p:cNvPr id="22" name="图片 21">
            <a:extLst>
              <a:ext uri="{FF2B5EF4-FFF2-40B4-BE49-F238E27FC236}">
                <a16:creationId xmlns:a16="http://schemas.microsoft.com/office/drawing/2014/main" id="{D4893A3F-DCF9-DA81-884A-C2E7551EF4CA}"/>
              </a:ext>
            </a:extLst>
          </p:cNvPr>
          <p:cNvPicPr>
            <a:picLocks noChangeAspect="1"/>
          </p:cNvPicPr>
          <p:nvPr/>
        </p:nvPicPr>
        <p:blipFill>
          <a:blip r:embed="rId5"/>
          <a:stretch>
            <a:fillRect/>
          </a:stretch>
        </p:blipFill>
        <p:spPr>
          <a:xfrm>
            <a:off x="8387767" y="4466571"/>
            <a:ext cx="867332" cy="655189"/>
          </a:xfrm>
          <a:prstGeom prst="rect">
            <a:avLst/>
          </a:prstGeom>
        </p:spPr>
      </p:pic>
      <p:pic>
        <p:nvPicPr>
          <p:cNvPr id="32" name="图片 31">
            <a:extLst>
              <a:ext uri="{FF2B5EF4-FFF2-40B4-BE49-F238E27FC236}">
                <a16:creationId xmlns:a16="http://schemas.microsoft.com/office/drawing/2014/main" id="{424FCAD2-24B4-F5C6-780A-353F85AD8450}"/>
              </a:ext>
            </a:extLst>
          </p:cNvPr>
          <p:cNvPicPr>
            <a:picLocks noChangeAspect="1"/>
          </p:cNvPicPr>
          <p:nvPr/>
        </p:nvPicPr>
        <p:blipFill>
          <a:blip r:embed="rId6"/>
          <a:stretch>
            <a:fillRect/>
          </a:stretch>
        </p:blipFill>
        <p:spPr>
          <a:xfrm>
            <a:off x="9799085" y="5372334"/>
            <a:ext cx="1396828" cy="935843"/>
          </a:xfrm>
          <a:prstGeom prst="rect">
            <a:avLst/>
          </a:prstGeom>
        </p:spPr>
      </p:pic>
      <p:pic>
        <p:nvPicPr>
          <p:cNvPr id="1034" name="Picture 10" descr="New Kindle Scribe: Write in Books &amp; Notes | 10.2&quot; Display">
            <a:extLst>
              <a:ext uri="{FF2B5EF4-FFF2-40B4-BE49-F238E27FC236}">
                <a16:creationId xmlns:a16="http://schemas.microsoft.com/office/drawing/2014/main" id="{D51F8562-C30A-E823-672E-841ADEBDA6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04293" y="4152600"/>
            <a:ext cx="1397979" cy="999218"/>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32">
            <a:extLst>
              <a:ext uri="{FF2B5EF4-FFF2-40B4-BE49-F238E27FC236}">
                <a16:creationId xmlns:a16="http://schemas.microsoft.com/office/drawing/2014/main" id="{A11CEAE4-AC06-8080-5C59-79C1F0B0284B}"/>
              </a:ext>
            </a:extLst>
          </p:cNvPr>
          <p:cNvSpPr txBox="1"/>
          <p:nvPr/>
        </p:nvSpPr>
        <p:spPr>
          <a:xfrm>
            <a:off x="9434173" y="6362287"/>
            <a:ext cx="2162130"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Object Segmentation</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671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C0E84-F742-39E0-8C1E-4BBEC47FC546}"/>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B00A823D-ADE5-BCA1-29FD-FA897BA271E3}"/>
              </a:ext>
            </a:extLst>
          </p:cNvPr>
          <p:cNvSpPr>
            <a:spLocks noGrp="1"/>
          </p:cNvSpPr>
          <p:nvPr>
            <p:ph type="title"/>
          </p:nvPr>
        </p:nvSpPr>
        <p:spPr>
          <a:xfrm>
            <a:off x="518535" y="365125"/>
            <a:ext cx="11353800" cy="1325563"/>
          </a:xfrm>
        </p:spPr>
        <p:txBody>
          <a:bodyPr>
            <a:normAutofit/>
          </a:bodyPr>
          <a:lstStyle/>
          <a:p>
            <a:r>
              <a:rPr lang="en-US" altLang="zh-CN" sz="4000" b="1" dirty="0">
                <a:latin typeface="Calibri" panose="020F0502020204030204" pitchFamily="34" charset="0"/>
                <a:ea typeface="Calibri" panose="020F0502020204030204" pitchFamily="34" charset="0"/>
                <a:cs typeface="Calibri" panose="020F0502020204030204" pitchFamily="34" charset="0"/>
              </a:rPr>
              <a:t>Interactive Latency Measurement</a:t>
            </a:r>
            <a:endParaRPr lang="zh-CN" altLang="en-US" sz="4000" b="1"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BB8EC39D-1F4D-BBC4-387F-1C82AE5758B4}"/>
              </a:ext>
            </a:extLst>
          </p:cNvPr>
          <p:cNvSpPr>
            <a:spLocks noGrp="1"/>
          </p:cNvSpPr>
          <p:nvPr>
            <p:ph idx="1"/>
          </p:nvPr>
        </p:nvSpPr>
        <p:spPr>
          <a:xfrm>
            <a:off x="518534" y="1825625"/>
            <a:ext cx="11269929" cy="4783332"/>
          </a:xfrm>
        </p:spPr>
        <p:txBody>
          <a:bodyPr>
            <a:norm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Methodology – Other metrics</a:t>
            </a:r>
          </a:p>
          <a:p>
            <a:pPr lvl="1"/>
            <a:r>
              <a:rPr lang="en-US" altLang="zh-CN" dirty="0">
                <a:latin typeface="Calibri" panose="020F0502020204030204" pitchFamily="34" charset="0"/>
                <a:ea typeface="Calibri" panose="020F0502020204030204" pitchFamily="34" charset="0"/>
                <a:cs typeface="Calibri" panose="020F0502020204030204" pitchFamily="34" charset="0"/>
              </a:rPr>
              <a:t>Network latency</a:t>
            </a:r>
          </a:p>
          <a:p>
            <a:pPr lvl="2"/>
            <a:r>
              <a:rPr lang="en-US" altLang="zh-CN" dirty="0">
                <a:latin typeface="Calibri" panose="020F0502020204030204" pitchFamily="34" charset="0"/>
                <a:ea typeface="Calibri" panose="020F0502020204030204" pitchFamily="34" charset="0"/>
                <a:cs typeface="Calibri" panose="020F0502020204030204" pitchFamily="34" charset="0"/>
              </a:rPr>
              <a:t>O</a:t>
            </a:r>
            <a:r>
              <a:rPr lang="en-US" altLang="zh-CN" sz="2000" dirty="0">
                <a:latin typeface="Calibri" panose="020F0502020204030204" pitchFamily="34" charset="0"/>
                <a:ea typeface="Calibri" panose="020F0502020204030204" pitchFamily="34" charset="0"/>
                <a:cs typeface="Calibri" panose="020F0502020204030204" pitchFamily="34" charset="0"/>
              </a:rPr>
              <a:t>n-screen</a:t>
            </a:r>
            <a:r>
              <a:rPr lang="zh-CN" altLang="en-US" sz="2000" dirty="0">
                <a:latin typeface="Calibri" panose="020F0502020204030204" pitchFamily="34" charset="0"/>
                <a:ea typeface="微软雅黑" panose="020B0503020204020204" pitchFamily="34" charset="-122"/>
                <a:cs typeface="Calibri" panose="020F0502020204030204" pitchFamily="34" charset="0"/>
              </a:rPr>
              <a:t> </a:t>
            </a:r>
            <a:r>
              <a:rPr lang="en-US" altLang="zh-CN" sz="2000" dirty="0">
                <a:latin typeface="Calibri" panose="020F0502020204030204" pitchFamily="34" charset="0"/>
                <a:ea typeface="Calibri" panose="020F0502020204030204" pitchFamily="34" charset="0"/>
                <a:cs typeface="Calibri" panose="020F0502020204030204" pitchFamily="34" charset="0"/>
              </a:rPr>
              <a:t>widgets presenting real-time metrics of the platform app</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lvl="1"/>
            <a:r>
              <a:rPr lang="en-US" altLang="zh-CN" dirty="0">
                <a:latin typeface="Calibri" panose="020F0502020204030204" pitchFamily="34" charset="0"/>
                <a:ea typeface="Calibri" panose="020F0502020204030204" pitchFamily="34" charset="0"/>
                <a:cs typeface="Calibri" panose="020F0502020204030204" pitchFamily="34" charset="0"/>
              </a:rPr>
              <a:t>Downlink bandwidth</a:t>
            </a:r>
          </a:p>
          <a:p>
            <a:pPr lvl="2"/>
            <a:r>
              <a:rPr lang="en-US" altLang="zh-CN" dirty="0">
                <a:latin typeface="Calibri" panose="020F0502020204030204" pitchFamily="34" charset="0"/>
                <a:ea typeface="Calibri" panose="020F0502020204030204" pitchFamily="34" charset="0"/>
                <a:cs typeface="Calibri" panose="020F0502020204030204" pitchFamily="34" charset="0"/>
              </a:rPr>
              <a:t>Lightweight Android API: </a:t>
            </a:r>
            <a:r>
              <a:rPr lang="en-US" altLang="zh-CN" sz="2000" b="0" i="1" dirty="0" err="1">
                <a:solidFill>
                  <a:srgbClr val="000000"/>
                </a:solidFill>
                <a:effectLst/>
                <a:latin typeface="NimbusRomNo9L-ReguItal"/>
              </a:rPr>
              <a:t>NetworkStatsManager.querySummaryForDevice</a:t>
            </a:r>
            <a:r>
              <a:rPr lang="en-US" altLang="zh-CN" sz="2000" b="0" i="1" dirty="0">
                <a:solidFill>
                  <a:srgbClr val="000000"/>
                </a:solidFill>
                <a:effectLst/>
                <a:latin typeface="NimbusRomNo9L-ReguItal"/>
              </a:rPr>
              <a:t>()</a:t>
            </a:r>
            <a:r>
              <a:rPr lang="en-US" altLang="zh-CN" dirty="0"/>
              <a:t> </a:t>
            </a: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altLang="zh-CN" dirty="0">
              <a:latin typeface="Calibri" panose="020F0502020204030204" pitchFamily="34" charset="0"/>
              <a:ea typeface="Calibri" panose="020F0502020204030204" pitchFamily="34" charset="0"/>
              <a:cs typeface="Calibri" panose="020F0502020204030204" pitchFamily="34" charset="0"/>
            </a:endParaRPr>
          </a:p>
          <a:p>
            <a:r>
              <a:rPr lang="en-US" altLang="zh-CN" dirty="0">
                <a:latin typeface="Calibri" panose="020F0502020204030204" pitchFamily="34" charset="0"/>
                <a:ea typeface="Calibri" panose="020F0502020204030204" pitchFamily="34" charset="0"/>
                <a:cs typeface="Calibri" panose="020F0502020204030204" pitchFamily="34" charset="0"/>
              </a:rPr>
              <a:t>Dataset</a:t>
            </a:r>
          </a:p>
          <a:p>
            <a:pPr lvl="1"/>
            <a:r>
              <a:rPr lang="en-US" altLang="zh-CN" dirty="0">
                <a:latin typeface="Calibri" panose="020F0502020204030204" pitchFamily="34" charset="0"/>
                <a:ea typeface="Calibri" panose="020F0502020204030204" pitchFamily="34" charset="0"/>
                <a:cs typeface="Calibri" panose="020F0502020204030204" pitchFamily="34" charset="0"/>
              </a:rPr>
              <a:t>We conduct a month-long measurement (2023.5) and record 2w+ valid traces</a:t>
            </a:r>
          </a:p>
        </p:txBody>
      </p:sp>
      <p:sp>
        <p:nvSpPr>
          <p:cNvPr id="14" name="Slide Number Placeholder 7">
            <a:extLst>
              <a:ext uri="{FF2B5EF4-FFF2-40B4-BE49-F238E27FC236}">
                <a16:creationId xmlns:a16="http://schemas.microsoft.com/office/drawing/2014/main" id="{9B0AC14A-9DF8-5030-35D1-E6E23371900C}"/>
              </a:ext>
            </a:extLst>
          </p:cNvPr>
          <p:cNvSpPr>
            <a:spLocks noGrp="1"/>
          </p:cNvSpPr>
          <p:nvPr>
            <p:ph type="sldNum" sz="quarter" idx="12"/>
          </p:nvPr>
        </p:nvSpPr>
        <p:spPr>
          <a:xfrm>
            <a:off x="8610600" y="6356350"/>
            <a:ext cx="3201296" cy="365125"/>
          </a:xfrm>
        </p:spPr>
        <p:txBody>
          <a:bodyPr/>
          <a:lstStyle/>
          <a:p>
            <a:fld id="{F41F4269-D139-4578-AC59-C34B7105CC79}" type="slidenum">
              <a:rPr lang="en-US" smtClean="0"/>
              <a:t>9</a:t>
            </a:fld>
            <a:endParaRPr lang="en-US" dirty="0"/>
          </a:p>
        </p:txBody>
      </p:sp>
      <p:pic>
        <p:nvPicPr>
          <p:cNvPr id="5" name="图片 4">
            <a:extLst>
              <a:ext uri="{FF2B5EF4-FFF2-40B4-BE49-F238E27FC236}">
                <a16:creationId xmlns:a16="http://schemas.microsoft.com/office/drawing/2014/main" id="{42B094A0-6E65-58B1-6C9F-33958C2B3080}"/>
              </a:ext>
            </a:extLst>
          </p:cNvPr>
          <p:cNvPicPr>
            <a:picLocks noChangeAspect="1"/>
          </p:cNvPicPr>
          <p:nvPr/>
        </p:nvPicPr>
        <p:blipFill>
          <a:blip r:embed="rId3"/>
          <a:stretch>
            <a:fillRect/>
          </a:stretch>
        </p:blipFill>
        <p:spPr>
          <a:xfrm>
            <a:off x="518534" y="3798301"/>
            <a:ext cx="10957932" cy="1113484"/>
          </a:xfrm>
          <a:prstGeom prst="rect">
            <a:avLst/>
          </a:prstGeom>
        </p:spPr>
      </p:pic>
      <p:sp>
        <p:nvSpPr>
          <p:cNvPr id="7" name="矩形: 圆角 6">
            <a:extLst>
              <a:ext uri="{FF2B5EF4-FFF2-40B4-BE49-F238E27FC236}">
                <a16:creationId xmlns:a16="http://schemas.microsoft.com/office/drawing/2014/main" id="{6651CD7B-72BC-ACF7-0C3B-812BEFD3E9A6}"/>
              </a:ext>
            </a:extLst>
          </p:cNvPr>
          <p:cNvSpPr/>
          <p:nvPr/>
        </p:nvSpPr>
        <p:spPr>
          <a:xfrm>
            <a:off x="1479395" y="3888059"/>
            <a:ext cx="8764859" cy="394009"/>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A98A90F4-3603-95FD-D8F6-D483C7E8CA5B}"/>
              </a:ext>
            </a:extLst>
          </p:cNvPr>
          <p:cNvSpPr txBox="1"/>
          <p:nvPr/>
        </p:nvSpPr>
        <p:spPr>
          <a:xfrm>
            <a:off x="3812705" y="5001543"/>
            <a:ext cx="4208844" cy="369332"/>
          </a:xfrm>
          <a:prstGeom prst="rect">
            <a:avLst/>
          </a:prstGeom>
          <a:noFill/>
        </p:spPr>
        <p:txBody>
          <a:bodyPr wrap="none" rtlCol="0">
            <a:spAutoFit/>
          </a:bodyPr>
          <a:lstStyle/>
          <a:p>
            <a:r>
              <a:rPr lang="en-US" altLang="zh-CN" dirty="0">
                <a:latin typeface="Calibri" panose="020F0502020204030204" pitchFamily="34" charset="0"/>
                <a:ea typeface="Calibri" panose="020F0502020204030204" pitchFamily="34" charset="0"/>
                <a:cs typeface="Calibri" panose="020F0502020204030204" pitchFamily="34" charset="0"/>
              </a:rPr>
              <a:t>An example from “Genshin Impact · Cloud”</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84514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68130</TotalTime>
  <Words>5791</Words>
  <Application>Microsoft Office PowerPoint</Application>
  <PresentationFormat>宽屏</PresentationFormat>
  <Paragraphs>635</Paragraphs>
  <Slides>45</Slides>
  <Notes>45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45</vt:i4>
      </vt:variant>
    </vt:vector>
  </HeadingPairs>
  <TitlesOfParts>
    <vt:vector size="56" baseType="lpstr">
      <vt:lpstr>CMSY10</vt:lpstr>
      <vt:lpstr>newtxtt</vt:lpstr>
      <vt:lpstr>NimbusRomNo9L-Regu</vt:lpstr>
      <vt:lpstr>NimbusRomNo9L-ReguItal</vt:lpstr>
      <vt:lpstr>等线</vt:lpstr>
      <vt:lpstr>等线 Light</vt:lpstr>
      <vt:lpstr>微软雅黑</vt:lpstr>
      <vt:lpstr>Arial</vt:lpstr>
      <vt:lpstr>Calibri</vt:lpstr>
      <vt:lpstr>Cambria Math</vt:lpstr>
      <vt:lpstr>Office 主题​​</vt:lpstr>
      <vt:lpstr>Dissecting and Streamlining the Interactive Loop of Mobile Cloud Gaming</vt:lpstr>
      <vt:lpstr>Cloud Gaming (CG) Apps are Emerging</vt:lpstr>
      <vt:lpstr>Interactive Latency is the Key QoE Metric</vt:lpstr>
      <vt:lpstr>Understanding the Status Quo of CG’s QoE</vt:lpstr>
      <vt:lpstr>Understanding the Status Quo of CG’s QoE</vt:lpstr>
      <vt:lpstr>Interactive Latency Measurement</vt:lpstr>
      <vt:lpstr>Interactive Latency Measurement</vt:lpstr>
      <vt:lpstr>Interactive Latency Measurement</vt:lpstr>
      <vt:lpstr>Interactive Latency Measurement</vt:lpstr>
      <vt:lpstr>Key Measurement Findings</vt:lpstr>
      <vt:lpstr>Key Measurement Findings</vt:lpstr>
      <vt:lpstr>Key Measurement Findings</vt:lpstr>
      <vt:lpstr>Key Measurement Findings</vt:lpstr>
      <vt:lpstr>Key Measurement Findings</vt:lpstr>
      <vt:lpstr>Key Measurement Findings</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Diagnosing MCG’s Undesirable Interactive Latency</vt:lpstr>
      <vt:lpstr>LoopTailor: Streamlining the X-MCG Interactive Loop</vt:lpstr>
      <vt:lpstr>LoopTailor: Streamlining the X-MCG Interactive Loop</vt:lpstr>
      <vt:lpstr>LoopTailor &gt; Game Frame Interceptor</vt:lpstr>
      <vt:lpstr>LoopTailor &gt; Remote VSync Coordinator</vt:lpstr>
      <vt:lpstr>LoopTailor &gt; Remote VSync Coordinator</vt:lpstr>
      <vt:lpstr>LoopTailor &gt; Remote VSync Coordinator</vt:lpstr>
      <vt:lpstr>LoopTailor &gt; Remote VSync Coordinator</vt:lpstr>
      <vt:lpstr>LoopTailor &gt; Remote VSync Coordinator</vt:lpstr>
      <vt:lpstr>LoopTailor &gt; Remote VSync Coordinator</vt:lpstr>
      <vt:lpstr>Evaluation Setup</vt:lpstr>
      <vt:lpstr>Evaluation Setup</vt:lpstr>
      <vt:lpstr>Evaluation Results</vt:lpstr>
      <vt:lpstr>Evaluation Results</vt:lpstr>
      <vt:lpstr>Conclusion</vt:lpstr>
      <vt:lpstr>Discussion</vt:lpstr>
      <vt:lpstr>Evaluation Results</vt:lpstr>
      <vt:lpstr>Evaluation Results</vt:lpstr>
      <vt:lpstr>LoopTailor &gt; Game Frame Interceptor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Yang Li</dc:creator>
  <cp:lastModifiedBy>Yang Li</cp:lastModifiedBy>
  <cp:revision>180</cp:revision>
  <dcterms:created xsi:type="dcterms:W3CDTF">2024-12-04T07:18:32Z</dcterms:created>
  <dcterms:modified xsi:type="dcterms:W3CDTF">2025-04-28T11:32:58Z</dcterms:modified>
</cp:coreProperties>
</file>